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0" r:id="rId5"/>
    <p:sldId id="264" r:id="rId6"/>
    <p:sldId id="267" r:id="rId7"/>
    <p:sldId id="269" r:id="rId8"/>
    <p:sldId id="271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1280" y="5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03.11.2020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&#1088;&#1072;&#1089;&#1090;&#1080;&#1084;&#1075;&#1088;&#1072;&#1078;&#1076;&#1072;&#1085;&#1080;&#1085;&#1072;.&#1088;&#1092;/data/documents/ECP.-polozhenie-o-konkurse-versiya-06-558-ot-27.05.2020.pdf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hyperlink" Target="https://1.arkhschool.ru/?section_id=71" TargetMode="Externa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13" Type="http://schemas.openxmlformats.org/officeDocument/2006/relationships/hyperlink" Target="https://1.arkhschool.ru/site/pub?id=922" TargetMode="External"/><Relationship Id="rId18" Type="http://schemas.openxmlformats.org/officeDocument/2006/relationships/hyperlink" Target="https://1.arkhschool.ru/site/pub?id=882" TargetMode="External"/><Relationship Id="rId26" Type="http://schemas.openxmlformats.org/officeDocument/2006/relationships/hyperlink" Target="https://yadi.sk/d/3HcY51yuytQX7w" TargetMode="External"/><Relationship Id="rId39" Type="http://schemas.openxmlformats.org/officeDocument/2006/relationships/hyperlink" Target="https://1.arkhschool.ru/site/pub?id=822" TargetMode="External"/><Relationship Id="rId21" Type="http://schemas.openxmlformats.org/officeDocument/2006/relationships/hyperlink" Target="https://1.arkhschool.ru/site/pub?id=701" TargetMode="External"/><Relationship Id="rId34" Type="http://schemas.openxmlformats.org/officeDocument/2006/relationships/hyperlink" Target="https://1.arkhschool.ru/site/pub?id=485" TargetMode="External"/><Relationship Id="rId42" Type="http://schemas.openxmlformats.org/officeDocument/2006/relationships/hyperlink" Target="https://yadi.sk/d/tNutVPZlcvPcDw" TargetMode="External"/><Relationship Id="rId47" Type="http://schemas.openxmlformats.org/officeDocument/2006/relationships/hyperlink" Target="https://1.arkhschool.ru/site/pub?id=657" TargetMode="External"/><Relationship Id="rId7" Type="http://schemas.openxmlformats.org/officeDocument/2006/relationships/hyperlink" Target="https://yadi.sk/d/9kcXKl34VAZrTw" TargetMode="External"/><Relationship Id="rId2" Type="http://schemas.openxmlformats.org/officeDocument/2006/relationships/image" Target="../media/image1.jpeg"/><Relationship Id="rId16" Type="http://schemas.openxmlformats.org/officeDocument/2006/relationships/hyperlink" Target="https://1.arkhschool.ru/site/pub?id=928" TargetMode="External"/><Relationship Id="rId29" Type="http://schemas.openxmlformats.org/officeDocument/2006/relationships/hyperlink" Target="https://yadi.sk/d/1XXhDlNEiRPO-A" TargetMode="External"/><Relationship Id="rId11" Type="http://schemas.openxmlformats.org/officeDocument/2006/relationships/hyperlink" Target="https://1.arkhschool.ru/site/pub?id=572" TargetMode="External"/><Relationship Id="rId24" Type="http://schemas.openxmlformats.org/officeDocument/2006/relationships/hyperlink" Target="https://yadi.sk/d/ikwpass2bJ80Lg" TargetMode="External"/><Relationship Id="rId32" Type="http://schemas.openxmlformats.org/officeDocument/2006/relationships/hyperlink" Target="https://1.arkhschool.ru/site/pub?id=804" TargetMode="External"/><Relationship Id="rId37" Type="http://schemas.openxmlformats.org/officeDocument/2006/relationships/hyperlink" Target="https://1.arkhschool.ru/site/pub?id=312" TargetMode="External"/><Relationship Id="rId40" Type="http://schemas.openxmlformats.org/officeDocument/2006/relationships/hyperlink" Target="https://1.arkhschool.ru/site/pub?id=890" TargetMode="External"/><Relationship Id="rId45" Type="http://schemas.openxmlformats.org/officeDocument/2006/relationships/hyperlink" Target="https://1.arkhschool.ru/site/pub?id=503" TargetMode="External"/><Relationship Id="rId5" Type="http://schemas.openxmlformats.org/officeDocument/2006/relationships/hyperlink" Target="https://1.arkhschool.ru/site/pub?id=703" TargetMode="External"/><Relationship Id="rId15" Type="http://schemas.openxmlformats.org/officeDocument/2006/relationships/hyperlink" Target="https://yadi.sk/d/PbrAGTwJ8jFx7w" TargetMode="External"/><Relationship Id="rId23" Type="http://schemas.openxmlformats.org/officeDocument/2006/relationships/hyperlink" Target="https://1.arkhschool.ru/site/pub?id=439" TargetMode="External"/><Relationship Id="rId28" Type="http://schemas.openxmlformats.org/officeDocument/2006/relationships/hyperlink" Target="https://yadi.sk/d/4ZX5NN2a_-UQjQ" TargetMode="External"/><Relationship Id="rId36" Type="http://schemas.openxmlformats.org/officeDocument/2006/relationships/hyperlink" Target="https://1.arkhschool.ru/site/pub?id=298" TargetMode="External"/><Relationship Id="rId49" Type="http://schemas.openxmlformats.org/officeDocument/2006/relationships/hyperlink" Target="https://1.arkhschool.ru/site/pub?id=390" TargetMode="External"/><Relationship Id="rId10" Type="http://schemas.openxmlformats.org/officeDocument/2006/relationships/hyperlink" Target="https://1.arkhschool.ru/site/pub?id=647" TargetMode="External"/><Relationship Id="rId19" Type="http://schemas.openxmlformats.org/officeDocument/2006/relationships/hyperlink" Target="https://1.arkhschool.ru/site/pub?id=539" TargetMode="External"/><Relationship Id="rId31" Type="http://schemas.openxmlformats.org/officeDocument/2006/relationships/hyperlink" Target="https://1.arkhschool.ru/site/pub?id=698" TargetMode="External"/><Relationship Id="rId44" Type="http://schemas.openxmlformats.org/officeDocument/2006/relationships/hyperlink" Target="https://1.arkhschool.ru/site/pub?id=794" TargetMode="External"/><Relationship Id="rId4" Type="http://schemas.openxmlformats.org/officeDocument/2006/relationships/hyperlink" Target="https://1.arkhschool.ru/site/pub?id=820" TargetMode="External"/><Relationship Id="rId9" Type="http://schemas.openxmlformats.org/officeDocument/2006/relationships/hyperlink" Target="https://yadi.sk/d/IX7w_qMkFOtwzg" TargetMode="External"/><Relationship Id="rId14" Type="http://schemas.openxmlformats.org/officeDocument/2006/relationships/hyperlink" Target="https://yadi.sk/d/tZ76L-VTwBAEyg" TargetMode="External"/><Relationship Id="rId22" Type="http://schemas.openxmlformats.org/officeDocument/2006/relationships/hyperlink" Target="https://1.arkhschool.ru/site/pub?id=700" TargetMode="External"/><Relationship Id="rId27" Type="http://schemas.openxmlformats.org/officeDocument/2006/relationships/hyperlink" Target="https://1.arkhschool.ru/site/pub?id=929" TargetMode="External"/><Relationship Id="rId30" Type="http://schemas.openxmlformats.org/officeDocument/2006/relationships/hyperlink" Target="https://1.arkhschool.ru/site/pub?id=20" TargetMode="External"/><Relationship Id="rId35" Type="http://schemas.openxmlformats.org/officeDocument/2006/relationships/hyperlink" Target="https://1.arkhschool.ru/site/pub?id=348" TargetMode="External"/><Relationship Id="rId43" Type="http://schemas.openxmlformats.org/officeDocument/2006/relationships/hyperlink" Target="https://1.arkhschool.ru/site/pub?id=842" TargetMode="External"/><Relationship Id="rId48" Type="http://schemas.openxmlformats.org/officeDocument/2006/relationships/hyperlink" Target="https://1.arkhschool.ru/site/pub?id=709" TargetMode="External"/><Relationship Id="rId8" Type="http://schemas.openxmlformats.org/officeDocument/2006/relationships/hyperlink" Target="https://1.arkhschool.ru/site/pub?id=608" TargetMode="External"/><Relationship Id="rId3" Type="http://schemas.openxmlformats.org/officeDocument/2006/relationships/image" Target="../media/image5.jpeg"/><Relationship Id="rId12" Type="http://schemas.openxmlformats.org/officeDocument/2006/relationships/hyperlink" Target="https://yadi.sk/d/L65X-OzzPmXL6g" TargetMode="External"/><Relationship Id="rId17" Type="http://schemas.openxmlformats.org/officeDocument/2006/relationships/hyperlink" Target="https://1.arkhschool.ru/site/pub?id=819" TargetMode="External"/><Relationship Id="rId25" Type="http://schemas.openxmlformats.org/officeDocument/2006/relationships/hyperlink" Target="https://1.arkhschool.ru/site/pub?id=773" TargetMode="External"/><Relationship Id="rId33" Type="http://schemas.openxmlformats.org/officeDocument/2006/relationships/hyperlink" Target="https://1.arkhschool.ru/site/pub?id=590" TargetMode="External"/><Relationship Id="rId38" Type="http://schemas.openxmlformats.org/officeDocument/2006/relationships/hyperlink" Target="https://1.arkhschool.ru/site/pub?id=821" TargetMode="External"/><Relationship Id="rId46" Type="http://schemas.openxmlformats.org/officeDocument/2006/relationships/hyperlink" Target="https://1.arkhschool.ru/site/pub?id=609" TargetMode="External"/><Relationship Id="rId20" Type="http://schemas.openxmlformats.org/officeDocument/2006/relationships/hyperlink" Target="https://1.arkhschool.ru/site/pub?id=648" TargetMode="External"/><Relationship Id="rId41" Type="http://schemas.openxmlformats.org/officeDocument/2006/relationships/hyperlink" Target="https://1.arkhschool.ru/site/pub?id=904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1.arkhschool.ru/site/pub?id=517" TargetMode="Externa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13" Type="http://schemas.openxmlformats.org/officeDocument/2006/relationships/image" Target="../media/image15.jpeg"/><Relationship Id="rId3" Type="http://schemas.openxmlformats.org/officeDocument/2006/relationships/image" Target="../media/image5.jpeg"/><Relationship Id="rId7" Type="http://schemas.openxmlformats.org/officeDocument/2006/relationships/image" Target="../media/image9.png"/><Relationship Id="rId12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1.arkhschool.ru/?section_id=209" TargetMode="External"/><Relationship Id="rId11" Type="http://schemas.openxmlformats.org/officeDocument/2006/relationships/image" Target="../media/image13.tiff"/><Relationship Id="rId5" Type="http://schemas.openxmlformats.org/officeDocument/2006/relationships/hyperlink" Target="https://yadi.sk/d/k9VuFTM6v4iYqA" TargetMode="External"/><Relationship Id="rId15" Type="http://schemas.openxmlformats.org/officeDocument/2006/relationships/image" Target="../media/image17.jpeg"/><Relationship Id="rId10" Type="http://schemas.openxmlformats.org/officeDocument/2006/relationships/image" Target="../media/image12.jpeg"/><Relationship Id="rId4" Type="http://schemas.openxmlformats.org/officeDocument/2006/relationships/hyperlink" Target="https://yadi.sk/i/1pav0C4zouossQ" TargetMode="External"/><Relationship Id="rId9" Type="http://schemas.openxmlformats.org/officeDocument/2006/relationships/image" Target="../media/image11.jpeg"/><Relationship Id="rId14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1.arkhschool.ru/?section_id=147" TargetMode="External"/><Relationship Id="rId4" Type="http://schemas.openxmlformats.org/officeDocument/2006/relationships/hyperlink" Target="https://1.arkhschool.ru/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jpeg"/><Relationship Id="rId4" Type="http://schemas.openxmlformats.org/officeDocument/2006/relationships/slide" Target="slide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к конкурсу растим гражданина\Материал к презентации и сам проект\фоны для презентации\1579600336_26-p-krasnie-odnotonnie-foni-5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7" name="Picture 3" descr="F:\к конкурсу растим гражданина\Материал к презентации и сам проект\фоны для презентации\фото 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88639"/>
            <a:ext cx="8784976" cy="6452217"/>
          </a:xfrm>
          <a:prstGeom prst="rect">
            <a:avLst/>
          </a:prstGeom>
          <a:noFill/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75FDED98-3302-4542-AE40-2010A2FF662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280" y="2276873"/>
            <a:ext cx="1652448" cy="2016224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:\к конкурсу растим гражданина\Материал к презентации и сам проект\фоны для презентации\1579600336_26-p-krasnie-odnotonnie-foni-5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27" name="Picture 3" descr="F:\к конкурсу растим гражданина\Материал к презентации и сам проект\фоны для презентации\фон 15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188640"/>
            <a:ext cx="8784976" cy="648072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91680" y="2996952"/>
            <a:ext cx="7452320" cy="1008112"/>
          </a:xfrm>
        </p:spPr>
        <p:txBody>
          <a:bodyPr>
            <a:normAutofit fontScale="90000"/>
          </a:bodyPr>
          <a:lstStyle/>
          <a:p>
            <a:pPr algn="l"/>
            <a:r>
              <a:rPr lang="ru-RU" sz="2700" b="1" dirty="0"/>
              <a:t/>
            </a:r>
            <a:br>
              <a:rPr lang="ru-RU" sz="2700" b="1" dirty="0"/>
            </a:br>
            <a:r>
              <a:rPr lang="ru-RU" sz="2700" b="1" dirty="0"/>
              <a:t/>
            </a:r>
            <a:br>
              <a:rPr lang="ru-RU" sz="2700" b="1" dirty="0"/>
            </a:br>
            <a:r>
              <a:rPr lang="ru-RU" sz="2700" b="1" dirty="0"/>
              <a:t/>
            </a:r>
            <a:br>
              <a:rPr lang="ru-RU" sz="2700" b="1" dirty="0"/>
            </a:br>
            <a:r>
              <a:rPr lang="ru-RU" sz="2700" b="1" dirty="0"/>
              <a:t/>
            </a:r>
            <a:br>
              <a:rPr lang="ru-RU" sz="2700" b="1" dirty="0"/>
            </a:br>
            <a:r>
              <a:rPr lang="ru-RU" sz="2700" b="1" dirty="0"/>
              <a:t/>
            </a:r>
            <a:br>
              <a:rPr lang="ru-RU" sz="2700" b="1" dirty="0"/>
            </a:br>
            <a:r>
              <a:rPr lang="ru-RU" sz="2700" b="1" dirty="0"/>
              <a:t/>
            </a:r>
            <a:br>
              <a:rPr lang="ru-RU" sz="2700" b="1" dirty="0"/>
            </a:br>
            <a:r>
              <a:rPr lang="ru-RU" sz="2700" b="1" dirty="0"/>
              <a:t/>
            </a:r>
            <a:br>
              <a:rPr lang="ru-RU" sz="2700" b="1" dirty="0"/>
            </a:br>
            <a:r>
              <a:rPr lang="ru-RU" sz="2700" b="1" dirty="0"/>
              <a:t/>
            </a:r>
            <a:br>
              <a:rPr lang="ru-RU" sz="2700" b="1" dirty="0"/>
            </a:br>
            <a:r>
              <a:rPr lang="ru-RU" sz="2400" dirty="0"/>
              <a:t/>
            </a:r>
            <a:br>
              <a:rPr lang="ru-RU" sz="2400" dirty="0"/>
            </a:br>
            <a:endParaRPr lang="ru-RU" sz="2400" dirty="0"/>
          </a:p>
        </p:txBody>
      </p:sp>
      <p:sp>
        <p:nvSpPr>
          <p:cNvPr id="10" name="TextBox 9"/>
          <p:cNvSpPr txBox="1"/>
          <p:nvPr/>
        </p:nvSpPr>
        <p:spPr>
          <a:xfrm>
            <a:off x="2411760" y="620688"/>
            <a:ext cx="61206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2056" name="Rectangle 8"/>
          <p:cNvSpPr>
            <a:spLocks noChangeArrowheads="1"/>
          </p:cNvSpPr>
          <p:nvPr/>
        </p:nvSpPr>
        <p:spPr bwMode="auto">
          <a:xfrm>
            <a:off x="395536" y="1340768"/>
            <a:ext cx="8496944" cy="13542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06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sng" strike="noStrike" cap="none" normalizeH="0" baseline="0" dirty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Цель проекта </a:t>
            </a:r>
            <a:r>
              <a:rPr kumimoji="0" lang="ru-RU" b="1" i="0" u="none" strike="noStrike" cap="none" normalizeH="0" baseline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</a:t>
            </a:r>
            <a:r>
              <a:rPr kumimoji="0" lang="ru-RU" sz="1600" b="1" i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сохранение памяти о героическом прошлом нашей Родины, о подвиге советского народа в</a:t>
            </a:r>
            <a:r>
              <a:rPr kumimoji="0" lang="ru-RU" sz="1600" b="1" i="0" u="none" strike="noStrike" cap="none" normalizeH="0" dirty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600" b="1" i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Великой Отечественной войне 1941-1945 гг. в рамках Указа Президента Российской Федерации от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29.05.2017 </a:t>
            </a:r>
            <a:r>
              <a:rPr kumimoji="0" lang="ru-RU" sz="1600" b="1" i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№ 240 «Об объявлении в Российской Федерации Десятилетия детства», федеральных проектов «Успех каждого ребенка», «Социальная активность», «Учитель будущего» в составе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нацпроекта </a:t>
            </a:r>
            <a:r>
              <a:rPr kumimoji="0" lang="ru-RU" sz="1600" b="1" i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«Образование».</a:t>
            </a:r>
            <a:endParaRPr kumimoji="0" lang="ru-RU" sz="1600" b="1" i="0" u="none" strike="noStrike" cap="none" normalizeH="0" baseline="0" dirty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95536" y="2636912"/>
            <a:ext cx="8317432" cy="36625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b="1" u="sng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Задачи проекта: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Воспитание 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духовно-нравственных ценностей и проявление гражданских инициатив у обучающихся;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Внедрение 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активных форм патриотического воспитания подрастающего поколения и молодежи, направленное на развитие ценностных ориентиров;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Расширение 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знаний о судьбе Северного края в годы Великой Отечественной войны через сотрудничество с социокультурными учреждениями города;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Поддержание 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живой связи поколений и преемственности через сотрудничество с городским Советом ветеранов г. Архангельска.</a:t>
            </a:r>
          </a:p>
          <a:p>
            <a:pPr algn="ctr"/>
            <a:r>
              <a:rPr lang="ru-RU" sz="19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Содержание проекта отвечает целям и задачам </a:t>
            </a:r>
          </a:p>
          <a:p>
            <a:pPr algn="ctr"/>
            <a:r>
              <a:rPr lang="ru-RU" sz="19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Конкурса «Растим гражданина»:</a:t>
            </a:r>
            <a:r>
              <a:rPr lang="en-US" sz="19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9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1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  <a:hlinkClick r:id="rId3"/>
              </a:rPr>
              <a:t>http://www.</a:t>
            </a:r>
            <a:r>
              <a:rPr lang="ru-RU" sz="12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  <a:hlinkClick r:id="rId3"/>
              </a:rPr>
              <a:t>растимгражданина.рф</a:t>
            </a:r>
            <a:r>
              <a:rPr lang="ru-RU" sz="1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  <a:hlinkClick r:id="rId3"/>
              </a:rPr>
              <a:t>/</a:t>
            </a:r>
            <a:r>
              <a:rPr lang="en-US" sz="1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  <a:hlinkClick r:id="rId3"/>
              </a:rPr>
              <a:t>data/documents/ECP.-polozhenie-o-konkurse-versiya-06-558-ot-27.05.2020.pdf</a:t>
            </a:r>
            <a:endParaRPr lang="ru-RU" sz="1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F:\к конкурсу растим гражданина\Материал к презентации и сам проект\фоны для презентации\1579600336_26-p-krasnie-odnotonnie-foni-5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F:\к конкурсу растим гражданина\Материал к презентации и сам проект\фоны для презентации\фон344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88640"/>
            <a:ext cx="8784976" cy="6480720"/>
          </a:xfrm>
          <a:prstGeom prst="rect">
            <a:avLst/>
          </a:prstGeom>
          <a:noFill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1356198"/>
            <a:ext cx="6840760" cy="41610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179512" y="260648"/>
            <a:ext cx="8640960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Целевой группой проекта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являются все участники образовательных отношений МБОУ СШ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№ 1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, роль  инициативного и курирующего органа  их деятельности исполняет </a:t>
            </a:r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детская общественная организация «Радуга» МБОУ СШ № 1 г.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Архангельска</a:t>
            </a:r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  <a:hlinkClick r:id="rId5"/>
              </a:rPr>
              <a:t>(ссылка)</a:t>
            </a:r>
            <a:endParaRPr lang="ru-RU" sz="1700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  <a:p>
            <a:endParaRPr lang="ru-RU" sz="20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0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0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0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0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0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0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0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5" name="Picture 7" descr="F:\к конкурсу растим гражданина\Материал к презентации и сам проект\Изображение0002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588224" y="2276872"/>
            <a:ext cx="2301960" cy="329160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1231798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F:\к конкурсу растим гражданина\Материал к презентации и сам проект\фоны для презентации\1579600336_26-p-krasnie-odnotonnie-foni-5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F:\к конкурсу растим гражданина\Материал к презентации и сам проект\фоны для презентации\фон344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88640"/>
            <a:ext cx="8784976" cy="648072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323528" y="332656"/>
            <a:ext cx="864096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  <a:p>
            <a:endParaRPr lang="ru-RU" sz="20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0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0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0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0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0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0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0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23528" y="4193505"/>
            <a:ext cx="849694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Уникальность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социально-активных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технологий </a:t>
            </a:r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воспитания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обучающихся,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представленных в проекте,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состоит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в возможности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их реализации в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любом образовательном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учреждении независимо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от юбилейной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даты. Каждое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направление проекта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может быть использовано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как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самостоятельное.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" name="Рисунок 1" descr="http://scooldanil.edusite.ru/images/p34_sxema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85852" y="714356"/>
            <a:ext cx="6624736" cy="356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467544" y="199094"/>
            <a:ext cx="820891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0663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Основные направления содержания </a:t>
            </a:r>
            <a:r>
              <a:rPr kumimoji="0" lang="ru-RU" sz="1600" b="1" i="0" u="none" strike="noStrike" cap="none" normalizeH="0" baseline="0" dirty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проекта 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220663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600" b="1" i="0" u="none" strike="noStrike" cap="none" normalizeH="0" baseline="0" dirty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«Детская организация «Радуга» навстречу Великой Победе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»</a:t>
            </a:r>
            <a:r>
              <a:rPr kumimoji="0" lang="ru-RU" sz="1600" b="1" i="0" u="none" strike="noStrike" cap="none" normalizeH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:  </a:t>
            </a:r>
            <a:endParaRPr kumimoji="0" lang="ru-RU" sz="1600" b="0" i="0" u="none" strike="noStrike" cap="none" normalizeH="0" baseline="0" dirty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31798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F:\к конкурсу растим гражданина\Материал к презентации и сам проект\фоны для презентации\1579600336_26-p-krasnie-odnotonnie-foni-5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F:\к конкурсу растим гражданина\Материал к презентации и сам проект\фоны для презентации\фон344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88639"/>
            <a:ext cx="8784976" cy="6426715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323528" y="332656"/>
            <a:ext cx="864096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  <a:p>
            <a:endParaRPr lang="ru-RU" sz="20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0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0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0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0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0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0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0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395536" y="290105"/>
            <a:ext cx="8460432" cy="507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0663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Механизмы реализации 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проекта:</a:t>
            </a:r>
          </a:p>
          <a:p>
            <a:pPr marL="0" marR="0" lvl="0" indent="220663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206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b="1" dirty="0">
                <a:solidFill>
                  <a:srgbClr val="202124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202124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овместная педагогическая деятельность семьи и школы: 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206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202124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организация и проведение встреч с военнослужащими, ветеранами Великой Отечественной войны</a:t>
            </a:r>
            <a:r>
              <a:rPr kumimoji="0" lang="ru-RU" sz="1600" b="1" i="0" u="none" strike="noStrike" cap="none" normalizeH="0" dirty="0" smtClean="0">
                <a:ln>
                  <a:noFill/>
                </a:ln>
                <a:solidFill>
                  <a:srgbClr val="202124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600" b="1" i="1" u="none" strike="noStrike" cap="none" normalizeH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(</a:t>
            </a:r>
            <a:r>
              <a:rPr kumimoji="0" lang="ru-RU" sz="1600" b="1" i="1" u="none" strike="noStrike" cap="none" normalizeH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4"/>
              </a:rPr>
              <a:t>1</a:t>
            </a:r>
            <a:r>
              <a:rPr kumimoji="0" lang="ru-RU" sz="1600" b="1" i="1" u="none" strike="noStrike" cap="none" normalizeH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</a:t>
            </a:r>
            <a:r>
              <a:rPr kumimoji="0" lang="ru-RU" sz="1600" b="1" i="1" u="none" strike="noStrike" cap="none" normalizeH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600" b="1" i="1" u="none" strike="noStrike" cap="none" normalizeH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5"/>
              </a:rPr>
              <a:t>2</a:t>
            </a:r>
            <a:r>
              <a:rPr kumimoji="0" lang="ru-RU" sz="1600" b="1" i="1" u="none" strike="noStrike" cap="none" normalizeH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</a:t>
            </a:r>
            <a:r>
              <a:rPr kumimoji="0" lang="ru-RU" sz="1600" b="1" i="1" u="none" strike="noStrike" cap="none" normalizeH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600" b="1" i="1" u="none" strike="noStrike" cap="none" normalizeH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6"/>
              </a:rPr>
              <a:t>3</a:t>
            </a:r>
            <a:r>
              <a:rPr kumimoji="0" lang="ru-RU" sz="1600" b="1" i="1" u="none" strike="noStrike" cap="none" normalizeH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</a:t>
            </a:r>
            <a:r>
              <a:rPr kumimoji="0" lang="ru-RU" sz="1600" b="1" i="1" u="none" strike="noStrike" cap="none" normalizeH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600" b="1" i="1" u="none" strike="noStrike" cap="none" normalizeH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7"/>
              </a:rPr>
              <a:t>4</a:t>
            </a:r>
            <a:r>
              <a:rPr kumimoji="0" lang="ru-RU" sz="1600" b="1" i="1" u="none" strike="noStrike" cap="none" normalizeH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);</a:t>
            </a:r>
            <a:endParaRPr kumimoji="0" lang="ru-RU" sz="1600" b="1" i="1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lvl="0" indent="220663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202124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изучение </a:t>
            </a:r>
            <a:r>
              <a:rPr kumimoji="0" lang="ru-RU" sz="1600" b="1" i="0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 демонстрация семейных традиций</a:t>
            </a:r>
            <a:r>
              <a:rPr kumimoji="0" lang="ru-RU" sz="1600" b="1" i="0" u="none" strike="noStrike" cap="none" normalizeH="0" dirty="0">
                <a:ln>
                  <a:noFill/>
                </a:ln>
                <a:solidFill>
                  <a:srgbClr val="202124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(</a:t>
            </a:r>
            <a:r>
              <a:rPr kumimoji="0" lang="ru-RU" sz="1600" b="1" i="1" u="none" strike="noStrike" cap="none" normalizeH="0" dirty="0">
                <a:ln>
                  <a:noFill/>
                </a:ln>
                <a:solidFill>
                  <a:srgbClr val="202124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8"/>
              </a:rPr>
              <a:t>1</a:t>
            </a:r>
            <a:r>
              <a:rPr kumimoji="0" lang="ru-RU" sz="1600" b="1" i="1" u="none" strike="noStrike" cap="none" normalizeH="0" dirty="0">
                <a:ln>
                  <a:noFill/>
                </a:ln>
                <a:solidFill>
                  <a:srgbClr val="202124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ru-RU" sz="1600" b="1" i="1" u="none" strike="noStrike" cap="none" normalizeH="0" dirty="0">
                <a:ln>
                  <a:noFill/>
                </a:ln>
                <a:solidFill>
                  <a:srgbClr val="202124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9"/>
              </a:rPr>
              <a:t>2</a:t>
            </a:r>
            <a:r>
              <a:rPr kumimoji="0" lang="ru-RU" sz="1600" b="1" i="1" u="none" strike="noStrike" cap="none" normalizeH="0" dirty="0">
                <a:ln>
                  <a:noFill/>
                </a:ln>
                <a:solidFill>
                  <a:srgbClr val="202124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ru-RU" sz="1600" b="1" i="1" u="none" strike="noStrike" cap="none" normalizeH="0" dirty="0">
                <a:ln>
                  <a:noFill/>
                </a:ln>
                <a:solidFill>
                  <a:srgbClr val="202124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10"/>
              </a:rPr>
              <a:t>3</a:t>
            </a:r>
            <a:r>
              <a:rPr kumimoji="0" lang="ru-RU" sz="1600" b="1" i="1" u="none" strike="noStrike" cap="none" normalizeH="0" dirty="0">
                <a:ln>
                  <a:noFill/>
                </a:ln>
                <a:solidFill>
                  <a:srgbClr val="202124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ru-RU" sz="1600" b="1" i="1" u="none" strike="noStrike" cap="none" normalizeH="0" dirty="0">
                <a:ln>
                  <a:noFill/>
                </a:ln>
                <a:solidFill>
                  <a:srgbClr val="202124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11"/>
              </a:rPr>
              <a:t>4</a:t>
            </a:r>
            <a:r>
              <a:rPr lang="ru-RU" sz="1600" b="1" dirty="0">
                <a:solidFill>
                  <a:srgbClr val="202124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lang="ru-RU" sz="1600" b="1" i="1" dirty="0">
                <a:solidFill>
                  <a:srgbClr val="202124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  <a:hlinkClick r:id="rId12"/>
              </a:rPr>
              <a:t>5</a:t>
            </a:r>
            <a:r>
              <a:rPr lang="ru-RU" sz="1600" b="1" dirty="0">
                <a:solidFill>
                  <a:srgbClr val="202124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1600" b="1" dirty="0" smtClean="0">
                <a:solidFill>
                  <a:srgbClr val="202124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);</a:t>
            </a:r>
            <a:endParaRPr kumimoji="0" lang="ru-RU" sz="16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206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202124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организация </a:t>
            </a:r>
            <a:r>
              <a:rPr kumimoji="0" lang="ru-RU" sz="1600" b="1" i="0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 проведение семейных встреч, конкурсов и викторин </a:t>
            </a:r>
            <a:r>
              <a:rPr kumimoji="0" lang="ru-RU" sz="1600" b="1" i="1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(</a:t>
            </a:r>
            <a:r>
              <a:rPr kumimoji="0" lang="ru-RU" sz="1600" b="1" i="1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13"/>
              </a:rPr>
              <a:t>1</a:t>
            </a:r>
            <a:r>
              <a:rPr kumimoji="0" lang="ru-RU" sz="1600" b="1" i="1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ru-RU" sz="1600" b="1" i="1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12"/>
              </a:rPr>
              <a:t>2</a:t>
            </a:r>
            <a:r>
              <a:rPr kumimoji="0" lang="ru-RU" sz="1600" b="1" i="1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ru-RU" sz="1600" b="1" i="1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14"/>
              </a:rPr>
              <a:t>3</a:t>
            </a:r>
            <a:r>
              <a:rPr kumimoji="0" lang="ru-RU" sz="1600" b="1" i="1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ru-RU" sz="1600" b="1" i="1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15"/>
              </a:rPr>
              <a:t>4</a:t>
            </a:r>
            <a:r>
              <a:rPr kumimoji="0" lang="ru-RU" sz="1600" b="1" i="1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ru-RU" sz="1600" b="1" i="1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16"/>
              </a:rPr>
              <a:t>5</a:t>
            </a:r>
            <a:r>
              <a:rPr kumimoji="0" lang="ru-RU" sz="1600" b="1" i="1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ru-RU" sz="1600" b="1" i="1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17"/>
              </a:rPr>
              <a:t>6</a:t>
            </a:r>
            <a:r>
              <a:rPr kumimoji="0" lang="ru-RU" sz="1600" b="1" i="1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ru-RU" sz="1600" b="1" i="1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18"/>
              </a:rPr>
              <a:t>7</a:t>
            </a:r>
            <a:r>
              <a:rPr kumimoji="0" lang="ru-RU" sz="1600" b="1" i="1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ru-RU" sz="1600" b="1" i="1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19"/>
              </a:rPr>
              <a:t>8</a:t>
            </a:r>
            <a:r>
              <a:rPr kumimoji="0" lang="ru-RU" sz="1600" b="1" i="1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);</a:t>
            </a:r>
            <a:r>
              <a:rPr kumimoji="0" lang="ru-RU" sz="1600" b="1" i="0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sz="16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206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202124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организация </a:t>
            </a:r>
            <a:r>
              <a:rPr kumimoji="0" lang="ru-RU" sz="1600" b="1" i="0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экскурсий по памятникам города Архангельска</a:t>
            </a:r>
            <a:r>
              <a:rPr kumimoji="0" lang="ru-RU" sz="1600" b="1" i="0" u="none" strike="noStrike" cap="none" normalizeH="0" dirty="0">
                <a:ln>
                  <a:noFill/>
                </a:ln>
                <a:solidFill>
                  <a:srgbClr val="202124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600" b="1" i="1" u="none" strike="noStrike" cap="none" normalizeH="0" dirty="0">
                <a:ln>
                  <a:noFill/>
                </a:ln>
                <a:solidFill>
                  <a:srgbClr val="202124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(</a:t>
            </a:r>
            <a:r>
              <a:rPr kumimoji="0" lang="ru-RU" sz="1600" b="1" i="1" u="none" strike="noStrike" cap="none" normalizeH="0" dirty="0">
                <a:ln>
                  <a:noFill/>
                </a:ln>
                <a:solidFill>
                  <a:srgbClr val="202124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20"/>
              </a:rPr>
              <a:t>1</a:t>
            </a:r>
            <a:r>
              <a:rPr kumimoji="0" lang="ru-RU" sz="1600" b="1" i="1" u="none" strike="noStrike" cap="none" normalizeH="0" dirty="0">
                <a:ln>
                  <a:noFill/>
                </a:ln>
                <a:solidFill>
                  <a:srgbClr val="202124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ru-RU" sz="1600" b="1" i="1" u="none" strike="noStrike" cap="none" normalizeH="0" dirty="0">
                <a:ln>
                  <a:noFill/>
                </a:ln>
                <a:solidFill>
                  <a:srgbClr val="202124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20"/>
              </a:rPr>
              <a:t>2</a:t>
            </a:r>
            <a:r>
              <a:rPr kumimoji="0" lang="ru-RU" sz="1600" b="1" i="1" u="none" strike="noStrike" cap="none" normalizeH="0" dirty="0">
                <a:ln>
                  <a:noFill/>
                </a:ln>
                <a:solidFill>
                  <a:srgbClr val="202124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ru-RU" sz="1600" b="1" i="1" u="none" strike="noStrike" cap="none" normalizeH="0" dirty="0">
                <a:ln>
                  <a:noFill/>
                </a:ln>
                <a:solidFill>
                  <a:srgbClr val="202124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21"/>
              </a:rPr>
              <a:t>3</a:t>
            </a:r>
            <a:r>
              <a:rPr kumimoji="0" lang="ru-RU" sz="1600" b="1" i="1" u="none" strike="noStrike" cap="none" normalizeH="0" dirty="0">
                <a:ln>
                  <a:noFill/>
                </a:ln>
                <a:solidFill>
                  <a:srgbClr val="202124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ru-RU" sz="1600" b="1" i="1" u="none" strike="noStrike" cap="none" normalizeH="0" dirty="0">
                <a:ln>
                  <a:noFill/>
                </a:ln>
                <a:solidFill>
                  <a:srgbClr val="202124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22"/>
              </a:rPr>
              <a:t>4</a:t>
            </a:r>
            <a:r>
              <a:rPr kumimoji="0" lang="ru-RU" sz="1600" b="1" i="1" u="none" strike="noStrike" cap="none" normalizeH="0" dirty="0" smtClean="0">
                <a:ln>
                  <a:noFill/>
                </a:ln>
                <a:solidFill>
                  <a:srgbClr val="202124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);</a:t>
            </a:r>
            <a:endParaRPr kumimoji="0" lang="ru-RU" sz="1600" b="1" i="1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206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202124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совместные </a:t>
            </a:r>
            <a:r>
              <a:rPr kumimoji="0" lang="ru-RU" sz="1600" b="1" i="0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проекты и акции ( </a:t>
            </a:r>
            <a:r>
              <a:rPr kumimoji="0" lang="ru-RU" sz="1600" b="1" i="1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23"/>
              </a:rPr>
              <a:t>1</a:t>
            </a:r>
            <a:r>
              <a:rPr kumimoji="0" lang="ru-RU" sz="1600" b="1" i="1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</a:t>
            </a:r>
            <a:r>
              <a:rPr kumimoji="0" lang="ru-RU" sz="1600" b="1" i="1" u="none" strike="noStrike" cap="none" normalizeH="0" dirty="0">
                <a:ln>
                  <a:noFill/>
                </a:ln>
                <a:solidFill>
                  <a:srgbClr val="202124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600" b="1" i="1" u="none" strike="noStrike" cap="none" normalizeH="0" dirty="0">
                <a:ln>
                  <a:noFill/>
                </a:ln>
                <a:solidFill>
                  <a:srgbClr val="202124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14"/>
              </a:rPr>
              <a:t>2,</a:t>
            </a:r>
            <a:r>
              <a:rPr kumimoji="0" lang="ru-RU" sz="1600" b="1" i="1" u="none" strike="noStrike" cap="none" normalizeH="0" dirty="0">
                <a:ln>
                  <a:noFill/>
                </a:ln>
                <a:solidFill>
                  <a:srgbClr val="202124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600" b="1" i="1" u="none" strike="noStrike" cap="none" normalizeH="0" dirty="0">
                <a:ln>
                  <a:noFill/>
                </a:ln>
                <a:solidFill>
                  <a:srgbClr val="202124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24"/>
              </a:rPr>
              <a:t>3</a:t>
            </a:r>
            <a:r>
              <a:rPr kumimoji="0" lang="ru-RU" sz="1600" b="1" i="1" u="none" strike="noStrike" cap="none" normalizeH="0" dirty="0">
                <a:ln>
                  <a:noFill/>
                </a:ln>
                <a:solidFill>
                  <a:srgbClr val="202124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ru-RU" sz="1600" b="1" i="1" u="none" strike="noStrike" cap="none" normalizeH="0" dirty="0">
                <a:ln>
                  <a:noFill/>
                </a:ln>
                <a:solidFill>
                  <a:srgbClr val="202124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25"/>
              </a:rPr>
              <a:t>4</a:t>
            </a:r>
            <a:r>
              <a:rPr kumimoji="0" lang="ru-RU" sz="1600" b="1" i="1" u="none" strike="noStrike" cap="none" normalizeH="0" dirty="0">
                <a:ln>
                  <a:noFill/>
                </a:ln>
                <a:solidFill>
                  <a:srgbClr val="202124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ru-RU" sz="1600" b="1" i="1" u="none" strike="noStrike" cap="none" normalizeH="0" dirty="0">
                <a:ln>
                  <a:noFill/>
                </a:ln>
                <a:solidFill>
                  <a:srgbClr val="202124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26"/>
              </a:rPr>
              <a:t>5</a:t>
            </a:r>
            <a:r>
              <a:rPr kumimoji="0" lang="ru-RU" sz="1600" b="1" i="1" u="none" strike="noStrike" cap="none" normalizeH="0" dirty="0">
                <a:ln>
                  <a:noFill/>
                </a:ln>
                <a:solidFill>
                  <a:srgbClr val="202124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ru-RU" sz="1600" b="1" i="1" u="none" strike="noStrike" cap="none" normalizeH="0" dirty="0">
                <a:ln>
                  <a:noFill/>
                </a:ln>
                <a:solidFill>
                  <a:srgbClr val="202124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15"/>
              </a:rPr>
              <a:t>6</a:t>
            </a:r>
            <a:r>
              <a:rPr kumimoji="0" lang="ru-RU" sz="1600" b="1" i="1" u="none" strike="noStrike" cap="none" normalizeH="0" dirty="0">
                <a:ln>
                  <a:noFill/>
                </a:ln>
                <a:solidFill>
                  <a:srgbClr val="202124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ru-RU" sz="1600" b="1" i="1" u="none" strike="noStrike" cap="none" normalizeH="0" dirty="0">
                <a:ln>
                  <a:noFill/>
                </a:ln>
                <a:solidFill>
                  <a:srgbClr val="202124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27"/>
              </a:rPr>
              <a:t>7</a:t>
            </a:r>
            <a:r>
              <a:rPr kumimoji="0" lang="ru-RU" sz="1600" b="1" i="1" u="none" strike="noStrike" cap="none" normalizeH="0" dirty="0">
                <a:ln>
                  <a:noFill/>
                </a:ln>
                <a:solidFill>
                  <a:srgbClr val="202124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600" b="1" i="1" u="none" strike="noStrike" cap="none" normalizeH="0" dirty="0" smtClean="0">
                <a:ln>
                  <a:noFill/>
                </a:ln>
                <a:solidFill>
                  <a:srgbClr val="202124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);</a:t>
            </a:r>
            <a:endParaRPr kumimoji="0" lang="ru-RU" sz="16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206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202124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участие </a:t>
            </a:r>
            <a:r>
              <a:rPr kumimoji="0" lang="ru-RU" sz="1600" b="1" i="0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коллективно-творческих делах </a:t>
            </a:r>
            <a:r>
              <a:rPr kumimoji="0" lang="ru-RU" sz="1600" b="1" i="1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(</a:t>
            </a:r>
            <a:r>
              <a:rPr kumimoji="0" lang="ru-RU" sz="1600" b="1" i="1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4"/>
              </a:rPr>
              <a:t>1</a:t>
            </a:r>
            <a:r>
              <a:rPr kumimoji="0" lang="ru-RU" sz="1600" b="1" i="1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ru-RU" sz="1600" b="1" i="1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5"/>
              </a:rPr>
              <a:t>2</a:t>
            </a:r>
            <a:r>
              <a:rPr kumimoji="0" lang="ru-RU" sz="1600" b="1" i="1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ru-RU" sz="1600" b="1" i="1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28"/>
              </a:rPr>
              <a:t>3</a:t>
            </a:r>
            <a:r>
              <a:rPr kumimoji="0" lang="ru-RU" sz="1600" b="1" i="1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</a:t>
            </a:r>
            <a:r>
              <a:rPr kumimoji="0" lang="ru-RU" sz="1600" b="1" i="1" u="none" strike="noStrike" cap="none" normalizeH="0" dirty="0">
                <a:ln>
                  <a:noFill/>
                </a:ln>
                <a:solidFill>
                  <a:srgbClr val="202124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600" b="1" i="1" u="none" strike="noStrike" cap="none" normalizeH="0" dirty="0">
                <a:ln>
                  <a:noFill/>
                </a:ln>
                <a:solidFill>
                  <a:srgbClr val="202124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14"/>
              </a:rPr>
              <a:t>4</a:t>
            </a:r>
            <a:r>
              <a:rPr kumimoji="0" lang="ru-RU" sz="1600" b="1" i="1" u="none" strike="noStrike" cap="none" normalizeH="0" dirty="0">
                <a:ln>
                  <a:noFill/>
                </a:ln>
                <a:solidFill>
                  <a:srgbClr val="202124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ru-RU" sz="1600" b="1" i="1" u="none" strike="noStrike" cap="none" normalizeH="0" dirty="0">
                <a:ln>
                  <a:noFill/>
                </a:ln>
                <a:solidFill>
                  <a:srgbClr val="202124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29"/>
              </a:rPr>
              <a:t>5</a:t>
            </a:r>
            <a:r>
              <a:rPr kumimoji="0" lang="ru-RU" sz="1600" b="1" i="1" u="none" strike="noStrike" cap="none" normalizeH="0" dirty="0">
                <a:ln>
                  <a:noFill/>
                </a:ln>
                <a:solidFill>
                  <a:srgbClr val="202124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ru-RU" sz="1600" b="1" i="1" u="none" strike="noStrike" cap="none" normalizeH="0" dirty="0">
                <a:ln>
                  <a:noFill/>
                </a:ln>
                <a:solidFill>
                  <a:srgbClr val="202124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30"/>
              </a:rPr>
              <a:t>6</a:t>
            </a:r>
            <a:r>
              <a:rPr kumimoji="0" lang="ru-RU" sz="1600" b="1" i="1" u="none" strike="noStrike" cap="none" normalizeH="0" dirty="0">
                <a:ln>
                  <a:noFill/>
                </a:ln>
                <a:solidFill>
                  <a:srgbClr val="202124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ru-RU" sz="1600" b="1" i="1" u="none" strike="noStrike" cap="none" normalizeH="0" dirty="0">
                <a:ln>
                  <a:noFill/>
                </a:ln>
                <a:solidFill>
                  <a:srgbClr val="202124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30"/>
              </a:rPr>
              <a:t>7</a:t>
            </a:r>
            <a:r>
              <a:rPr kumimoji="0" lang="ru-RU" sz="1600" b="1" i="1" u="none" strike="noStrike" cap="none" normalizeH="0" dirty="0">
                <a:ln>
                  <a:noFill/>
                </a:ln>
                <a:solidFill>
                  <a:srgbClr val="202124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ru-RU" sz="1600" b="1" i="1" u="none" strike="noStrike" cap="none" normalizeH="0" dirty="0">
                <a:ln>
                  <a:noFill/>
                </a:ln>
                <a:solidFill>
                  <a:srgbClr val="202124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31"/>
              </a:rPr>
              <a:t>8</a:t>
            </a:r>
            <a:r>
              <a:rPr kumimoji="0" lang="ru-RU" sz="1600" b="1" i="1" u="none" strike="noStrike" cap="none" normalizeH="0" dirty="0">
                <a:ln>
                  <a:noFill/>
                </a:ln>
                <a:solidFill>
                  <a:srgbClr val="202124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rgbClr val="202124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)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202124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; </a:t>
            </a:r>
            <a:endParaRPr kumimoji="0" lang="ru-RU" sz="16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206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202124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мероприятия </a:t>
            </a:r>
            <a:r>
              <a:rPr kumimoji="0" lang="ru-RU" sz="1600" b="1" i="0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 классам и возрастным группам (</a:t>
            </a:r>
            <a:r>
              <a:rPr kumimoji="0" lang="ru-RU" sz="1600" b="1" i="1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25"/>
              </a:rPr>
              <a:t>1</a:t>
            </a:r>
            <a:r>
              <a:rPr kumimoji="0" lang="ru-RU" sz="1600" b="1" i="1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ru-RU" sz="1600" b="1" i="1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32"/>
              </a:rPr>
              <a:t>2</a:t>
            </a:r>
            <a:r>
              <a:rPr kumimoji="0" lang="ru-RU" sz="1600" b="1" i="1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ru-RU" sz="1600" b="1" i="1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20"/>
              </a:rPr>
              <a:t>3</a:t>
            </a:r>
            <a:r>
              <a:rPr kumimoji="0" lang="ru-RU" sz="1600" b="1" i="1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ru-RU" sz="1600" b="1" i="1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10"/>
              </a:rPr>
              <a:t>4</a:t>
            </a:r>
            <a:r>
              <a:rPr kumimoji="0" lang="ru-RU" sz="1600" b="1" i="1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ru-RU" sz="1600" b="1" i="1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20"/>
              </a:rPr>
              <a:t>5</a:t>
            </a:r>
            <a:r>
              <a:rPr kumimoji="0" lang="ru-RU" sz="1600" b="1" i="1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ru-RU" sz="1600" b="1" i="1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33"/>
              </a:rPr>
              <a:t>6</a:t>
            </a:r>
            <a:r>
              <a:rPr kumimoji="0" lang="ru-RU" sz="1600" b="1" i="1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ru-RU" sz="1600" b="1" i="1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34"/>
              </a:rPr>
              <a:t>7</a:t>
            </a:r>
            <a:r>
              <a:rPr kumimoji="0" lang="ru-RU" sz="1600" b="1" i="1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ru-RU" sz="1600" b="1" i="1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30"/>
              </a:rPr>
              <a:t>8</a:t>
            </a:r>
            <a:r>
              <a:rPr kumimoji="0" lang="ru-RU" sz="1600" b="1" i="1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ru-RU" sz="1600" b="1" i="1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7"/>
              </a:rPr>
              <a:t>9</a:t>
            </a:r>
            <a:r>
              <a:rPr kumimoji="0" lang="ru-RU" sz="1600" b="1" i="1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ru-RU" sz="1600" b="1" i="1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35"/>
              </a:rPr>
              <a:t>10</a:t>
            </a:r>
            <a:r>
              <a:rPr kumimoji="0" lang="ru-RU" sz="1600" b="1" i="0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);</a:t>
            </a:r>
            <a:endParaRPr kumimoji="0" lang="ru-RU" sz="16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206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202124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игровые </a:t>
            </a:r>
            <a:r>
              <a:rPr kumimoji="0" lang="ru-RU" sz="1600" b="1" i="0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технологии,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202124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ИКТ </a:t>
            </a:r>
            <a:r>
              <a:rPr kumimoji="0" lang="ru-RU" sz="1600" b="1" i="1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(</a:t>
            </a:r>
            <a:r>
              <a:rPr kumimoji="0" lang="ru-RU" sz="1600" b="1" i="1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36"/>
              </a:rPr>
              <a:t>1</a:t>
            </a:r>
            <a:r>
              <a:rPr kumimoji="0" lang="ru-RU" sz="1600" b="1" i="1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ru-RU" sz="1600" b="1" i="1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37"/>
              </a:rPr>
              <a:t>2</a:t>
            </a:r>
            <a:r>
              <a:rPr kumimoji="0" lang="ru-RU" sz="1600" b="1" i="1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ru-RU" sz="1600" b="1" i="1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38"/>
              </a:rPr>
              <a:t>3</a:t>
            </a:r>
            <a:r>
              <a:rPr kumimoji="0" lang="ru-RU" sz="1600" b="1" i="1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ru-RU" sz="1600" b="1" i="1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39"/>
              </a:rPr>
              <a:t>4</a:t>
            </a:r>
            <a:r>
              <a:rPr kumimoji="0" lang="ru-RU" sz="1600" b="1" i="1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ru-RU" sz="1600" b="1" i="1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38"/>
              </a:rPr>
              <a:t>5</a:t>
            </a:r>
            <a:r>
              <a:rPr kumimoji="0" lang="ru-RU" sz="1600" b="1" i="1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ru-RU" sz="1600" b="1" i="1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39"/>
              </a:rPr>
              <a:t>6</a:t>
            </a:r>
            <a:r>
              <a:rPr kumimoji="0" lang="ru-RU" sz="1600" b="1" i="1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ru-RU" sz="1600" b="1" i="1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40"/>
              </a:rPr>
              <a:t>7</a:t>
            </a:r>
            <a:r>
              <a:rPr kumimoji="0" lang="ru-RU" sz="1600" b="1" i="1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ru-RU" sz="1600" b="1" i="1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41"/>
              </a:rPr>
              <a:t>8</a:t>
            </a:r>
            <a:r>
              <a:rPr kumimoji="0" lang="ru-RU" sz="1600" b="1" i="1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ru-RU" sz="1600" b="1" i="1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13"/>
              </a:rPr>
              <a:t>9</a:t>
            </a:r>
            <a:r>
              <a:rPr kumimoji="0" lang="ru-RU" sz="1600" b="1" i="1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ru-RU" sz="1600" b="1" i="1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42"/>
              </a:rPr>
              <a:t>10</a:t>
            </a:r>
            <a:r>
              <a:rPr kumimoji="0" lang="ru-RU" sz="1600" b="1" i="1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);</a:t>
            </a:r>
            <a:endParaRPr kumimoji="0" lang="ru-RU" sz="1600" b="1" i="1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206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rgbClr val="202124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флешмобы</a:t>
            </a:r>
            <a:r>
              <a:rPr lang="ru-RU" sz="1600" b="1" dirty="0" smtClean="0">
                <a:solidFill>
                  <a:srgbClr val="202124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1600" b="1" dirty="0">
                <a:solidFill>
                  <a:srgbClr val="202124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(</a:t>
            </a:r>
            <a:r>
              <a:rPr lang="ru-RU" sz="1600" b="1" i="1" dirty="0">
                <a:solidFill>
                  <a:srgbClr val="202124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  <a:hlinkClick r:id="rId42"/>
              </a:rPr>
              <a:t>1</a:t>
            </a:r>
            <a:r>
              <a:rPr lang="ru-RU" sz="1600" b="1" dirty="0" smtClean="0">
                <a:solidFill>
                  <a:srgbClr val="202124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);</a:t>
            </a:r>
            <a:endParaRPr kumimoji="0" lang="ru-RU" sz="16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206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202124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показ </a:t>
            </a:r>
            <a:r>
              <a:rPr kumimoji="0" lang="ru-RU" sz="1600" b="1" i="0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театрализованной постановки</a:t>
            </a:r>
            <a:r>
              <a:rPr kumimoji="0" lang="ru-RU" sz="1600" b="1" i="0" u="none" strike="noStrike" cap="none" normalizeH="0" dirty="0">
                <a:ln>
                  <a:noFill/>
                </a:ln>
                <a:solidFill>
                  <a:srgbClr val="202124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(</a:t>
            </a:r>
            <a:r>
              <a:rPr kumimoji="0" lang="ru-RU" sz="1600" b="1" i="1" u="none" strike="noStrike" cap="none" normalizeH="0" dirty="0">
                <a:ln>
                  <a:noFill/>
                </a:ln>
                <a:solidFill>
                  <a:srgbClr val="202124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30"/>
              </a:rPr>
              <a:t>1</a:t>
            </a:r>
            <a:r>
              <a:rPr kumimoji="0" lang="ru-RU" sz="1600" b="1" i="1" u="none" strike="noStrike" cap="none" normalizeH="0" dirty="0">
                <a:ln>
                  <a:noFill/>
                </a:ln>
                <a:solidFill>
                  <a:srgbClr val="202124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ru-RU" sz="1600" b="1" i="1" u="none" strike="noStrike" cap="none" normalizeH="0" dirty="0">
                <a:ln>
                  <a:noFill/>
                </a:ln>
                <a:solidFill>
                  <a:srgbClr val="202124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43"/>
              </a:rPr>
              <a:t>2</a:t>
            </a:r>
            <a:r>
              <a:rPr kumimoji="0" lang="ru-RU" sz="1600" b="1" i="1" u="none" strike="noStrike" cap="none" normalizeH="0" dirty="0">
                <a:ln>
                  <a:noFill/>
                </a:ln>
                <a:solidFill>
                  <a:srgbClr val="202124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ru-RU" sz="1600" b="1" i="1" u="none" strike="noStrike" cap="none" normalizeH="0" dirty="0">
                <a:ln>
                  <a:noFill/>
                </a:ln>
                <a:solidFill>
                  <a:srgbClr val="202124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24"/>
              </a:rPr>
              <a:t>3</a:t>
            </a:r>
            <a:r>
              <a:rPr kumimoji="0" lang="ru-RU" sz="1600" b="1" i="0" u="none" strike="noStrike" cap="none" normalizeH="0" dirty="0" smtClean="0">
                <a:ln>
                  <a:noFill/>
                </a:ln>
                <a:solidFill>
                  <a:srgbClr val="202124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);</a:t>
            </a:r>
            <a:endParaRPr kumimoji="0" lang="ru-RU" sz="16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206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202124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концертная </a:t>
            </a:r>
            <a:r>
              <a:rPr kumimoji="0" lang="ru-RU" sz="1600" b="1" i="0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деятельность</a:t>
            </a:r>
            <a:r>
              <a:rPr kumimoji="0" lang="ru-RU" sz="1600" b="1" i="0" u="none" strike="noStrike" cap="none" normalizeH="0" dirty="0">
                <a:ln>
                  <a:noFill/>
                </a:ln>
                <a:solidFill>
                  <a:srgbClr val="202124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(</a:t>
            </a:r>
            <a:r>
              <a:rPr kumimoji="0" lang="ru-RU" sz="1600" b="1" i="1" u="none" strike="noStrike" cap="none" normalizeH="0" dirty="0">
                <a:ln>
                  <a:noFill/>
                </a:ln>
                <a:solidFill>
                  <a:srgbClr val="202124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43"/>
              </a:rPr>
              <a:t>1</a:t>
            </a:r>
            <a:r>
              <a:rPr kumimoji="0" lang="ru-RU" sz="1600" b="1" i="1" u="none" strike="noStrike" cap="none" normalizeH="0" dirty="0">
                <a:ln>
                  <a:noFill/>
                </a:ln>
                <a:solidFill>
                  <a:srgbClr val="202124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ru-RU" sz="1600" b="1" i="1" u="none" strike="noStrike" cap="none" normalizeH="0" dirty="0">
                <a:ln>
                  <a:noFill/>
                </a:ln>
                <a:solidFill>
                  <a:srgbClr val="202124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30"/>
              </a:rPr>
              <a:t>2</a:t>
            </a:r>
            <a:r>
              <a:rPr kumimoji="0" lang="ru-RU" sz="1600" b="1" i="1" u="none" strike="noStrike" cap="none" normalizeH="0" dirty="0">
                <a:ln>
                  <a:noFill/>
                </a:ln>
                <a:solidFill>
                  <a:srgbClr val="202124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ru-RU" sz="1600" b="1" i="1" u="none" strike="noStrike" cap="none" normalizeH="0" dirty="0">
                <a:ln>
                  <a:noFill/>
                </a:ln>
                <a:solidFill>
                  <a:srgbClr val="202124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24"/>
              </a:rPr>
              <a:t>3</a:t>
            </a:r>
            <a:r>
              <a:rPr kumimoji="0" lang="ru-RU" sz="1600" b="1" i="0" u="none" strike="noStrike" cap="none" normalizeH="0" dirty="0" smtClean="0">
                <a:ln>
                  <a:noFill/>
                </a:ln>
                <a:solidFill>
                  <a:srgbClr val="202124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);</a:t>
            </a:r>
            <a:endParaRPr kumimoji="0" lang="ru-RU" sz="16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206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202124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общешкольные </a:t>
            </a:r>
            <a:r>
              <a:rPr kumimoji="0" lang="ru-RU" sz="1600" b="1" i="0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мероприятия (</a:t>
            </a:r>
            <a:r>
              <a:rPr kumimoji="0" lang="ru-RU" sz="1600" b="1" i="1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25"/>
              </a:rPr>
              <a:t>1</a:t>
            </a:r>
            <a:r>
              <a:rPr kumimoji="0" lang="ru-RU" sz="1600" b="1" i="1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ru-RU" sz="1600" b="1" i="1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44"/>
              </a:rPr>
              <a:t>2</a:t>
            </a:r>
            <a:r>
              <a:rPr kumimoji="0" lang="ru-RU" sz="1600" b="1" i="1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ru-RU" sz="1600" b="1" i="1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36"/>
              </a:rPr>
              <a:t>3</a:t>
            </a:r>
            <a:r>
              <a:rPr kumimoji="0" lang="ru-RU" sz="1600" b="1" i="1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ru-RU" sz="1600" b="1" i="1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45"/>
              </a:rPr>
              <a:t>4</a:t>
            </a:r>
            <a:r>
              <a:rPr kumimoji="0" lang="ru-RU" sz="1600" b="1" i="1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ru-RU" sz="1600" b="1" i="1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26"/>
              </a:rPr>
              <a:t>5</a:t>
            </a:r>
            <a:r>
              <a:rPr kumimoji="0" lang="ru-RU" sz="1600" b="1" i="1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ru-RU" sz="1600" b="1" i="1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46"/>
              </a:rPr>
              <a:t>6</a:t>
            </a:r>
            <a:r>
              <a:rPr kumimoji="0" lang="ru-RU" sz="1600" b="1" i="1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ru-RU" sz="1600" b="1" i="1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47"/>
              </a:rPr>
              <a:t>7</a:t>
            </a:r>
            <a:r>
              <a:rPr kumimoji="0" lang="ru-RU" sz="1600" b="1" i="1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ru-RU" sz="1600" b="1" i="1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31"/>
              </a:rPr>
              <a:t>8</a:t>
            </a:r>
            <a:r>
              <a:rPr kumimoji="0" lang="ru-RU" sz="1600" b="1" i="1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ru-RU" sz="1600" b="1" i="1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48"/>
              </a:rPr>
              <a:t>9</a:t>
            </a:r>
            <a:r>
              <a:rPr kumimoji="0" lang="ru-RU" sz="1600" b="1" i="1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ru-RU" sz="1600" b="1" i="1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41"/>
              </a:rPr>
              <a:t>10</a:t>
            </a:r>
            <a:r>
              <a:rPr kumimoji="0" lang="ru-RU" sz="1600" b="1" i="1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600" b="1" i="0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);</a:t>
            </a:r>
            <a:endParaRPr kumimoji="0" lang="ru-RU" sz="16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206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202124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привлечение </a:t>
            </a:r>
            <a:r>
              <a:rPr kumimoji="0" lang="ru-RU" sz="1600" b="1" i="0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родителей к подготовке и их участие в подготовке и проведении праздников, мероприятий (</a:t>
            </a:r>
            <a:r>
              <a:rPr kumimoji="0" lang="ru-RU" sz="1600" b="1" i="1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49"/>
              </a:rPr>
              <a:t>1</a:t>
            </a:r>
            <a:r>
              <a:rPr kumimoji="0" lang="ru-RU" sz="1600" b="1" i="1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ru-RU" sz="1600" b="1" i="1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12"/>
              </a:rPr>
              <a:t>2</a:t>
            </a:r>
            <a:r>
              <a:rPr kumimoji="0" lang="ru-RU" sz="1600" b="1" i="1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ru-RU" sz="1600" b="1" i="1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15"/>
              </a:rPr>
              <a:t>3</a:t>
            </a:r>
            <a:r>
              <a:rPr kumimoji="0" lang="ru-RU" sz="1600" b="1" i="1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ru-RU" sz="1600" b="1" i="1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26"/>
              </a:rPr>
              <a:t>4</a:t>
            </a:r>
            <a:r>
              <a:rPr kumimoji="0" lang="ru-RU" sz="1600" b="1" i="1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ru-RU" sz="1600" b="1" i="1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23"/>
              </a:rPr>
              <a:t>5</a:t>
            </a:r>
            <a:r>
              <a:rPr kumimoji="0" lang="ru-RU" sz="1600" b="1" i="1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ru-RU" sz="1600" b="1" i="1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14"/>
              </a:rPr>
              <a:t>6</a:t>
            </a:r>
            <a:r>
              <a:rPr kumimoji="0" lang="ru-RU" sz="1600" b="1" i="1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ru-RU" sz="1600" b="1" i="1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19"/>
              </a:rPr>
              <a:t>7</a:t>
            </a:r>
            <a:r>
              <a:rPr kumimoji="0" lang="ru-RU" sz="1600" b="1" i="1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ru-RU" sz="1600" b="1" i="1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47"/>
              </a:rPr>
              <a:t>8</a:t>
            </a:r>
            <a:r>
              <a:rPr kumimoji="0" lang="ru-RU" sz="1600" b="1" i="1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ru-RU" sz="1600" b="1" i="1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18"/>
              </a:rPr>
              <a:t>9</a:t>
            </a:r>
            <a:r>
              <a:rPr kumimoji="0" lang="ru-RU" sz="1600" b="1" i="0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); </a:t>
            </a:r>
            <a:endParaRPr kumimoji="0" lang="ru-RU" sz="16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206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202124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участие </a:t>
            </a:r>
            <a:r>
              <a:rPr kumimoji="0" lang="ru-RU" sz="1600" b="1" i="0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художественном оформлении классов, школы к праздникам, мероприятиям (</a:t>
            </a:r>
            <a:r>
              <a:rPr kumimoji="0" lang="ru-RU" sz="1600" b="1" i="1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28"/>
              </a:rPr>
              <a:t>1</a:t>
            </a:r>
            <a:r>
              <a:rPr kumimoji="0" lang="ru-RU" sz="1600" b="1" i="1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ru-RU" sz="1600" b="1" i="1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19"/>
              </a:rPr>
              <a:t>2</a:t>
            </a:r>
            <a:r>
              <a:rPr kumimoji="0" lang="ru-RU" sz="1600" b="1" i="1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ru-RU" sz="1600" b="1" i="1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11"/>
              </a:rPr>
              <a:t>3</a:t>
            </a:r>
            <a:r>
              <a:rPr kumimoji="0" lang="ru-RU" sz="1600" b="1" i="1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ru-RU" sz="1600" b="1" i="1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20"/>
              </a:rPr>
              <a:t>4</a:t>
            </a:r>
            <a:r>
              <a:rPr kumimoji="0" lang="ru-RU" sz="1600" b="1" i="1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ru-RU" sz="1600" b="1" i="1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10"/>
              </a:rPr>
              <a:t>5</a:t>
            </a:r>
            <a:r>
              <a:rPr kumimoji="0" lang="ru-RU" sz="1600" b="1" i="1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ru-RU" sz="1600" b="1" i="1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20"/>
              </a:rPr>
              <a:t>6</a:t>
            </a:r>
            <a:r>
              <a:rPr kumimoji="0" lang="ru-RU" sz="1600" b="1" i="1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ru-RU" sz="1600" b="1" i="1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31"/>
              </a:rPr>
              <a:t>7</a:t>
            </a:r>
            <a:r>
              <a:rPr kumimoji="0" lang="ru-RU" sz="1600" b="1" i="0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).</a:t>
            </a:r>
            <a:endParaRPr kumimoji="0" lang="ru-RU" sz="16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31798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F:\к конкурсу растим гражданина\Материал к презентации и сам проект\фоны для презентации\1579600336_26-p-krasnie-odnotonnie-foni-5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F:\к конкурсу растим гражданина\Материал к презентации и сам проект\фоны для презентации\фон344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88640"/>
            <a:ext cx="8784976" cy="648072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323528" y="332656"/>
            <a:ext cx="864096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  <a:p>
            <a:endParaRPr lang="ru-RU" sz="20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0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0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0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0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0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0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0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554" name="Rectangle 2"/>
          <p:cNvSpPr>
            <a:spLocks noChangeArrowheads="1"/>
          </p:cNvSpPr>
          <p:nvPr/>
        </p:nvSpPr>
        <p:spPr bwMode="auto">
          <a:xfrm>
            <a:off x="188559" y="-731437"/>
            <a:ext cx="8581227" cy="46782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06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b="1" dirty="0">
              <a:solidFill>
                <a:srgbClr val="C0000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2206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b="1" dirty="0">
              <a:solidFill>
                <a:srgbClr val="C0000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2206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b="1" dirty="0">
              <a:solidFill>
                <a:srgbClr val="C0000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2206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b="1" u="sng" dirty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</a:t>
            </a:r>
            <a:r>
              <a:rPr kumimoji="0" lang="ru-RU" sz="2000" b="1" i="0" u="sng" strike="noStrike" cap="none" normalizeH="0" baseline="0" dirty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езультаты проекта:</a:t>
            </a:r>
            <a:endParaRPr lang="ru-RU" sz="2000" u="sng" dirty="0"/>
          </a:p>
          <a:p>
            <a:pPr indent="220663" algn="just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</a:rPr>
              <a:t>апробация </a:t>
            </a:r>
            <a:r>
              <a:rPr kumimoji="0" lang="ru-RU" sz="1600" b="1" i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</a:rPr>
              <a:t>мероприятий данного проекта</a:t>
            </a:r>
            <a:r>
              <a:rPr kumimoji="0" lang="ru-RU" sz="1600" b="1" i="0" u="none" strike="noStrike" cap="none" normalizeH="0" dirty="0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</a:rPr>
              <a:t> на разных уровнях: городской, окружной, всероссийский (</a:t>
            </a:r>
            <a:r>
              <a:rPr kumimoji="0" lang="ru-RU" sz="1600" b="1" i="1" u="none" strike="noStrike" cap="none" normalizeH="0" dirty="0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  <a:hlinkClick r:id="rId4"/>
              </a:rPr>
              <a:t>1</a:t>
            </a:r>
            <a:r>
              <a:rPr kumimoji="0" lang="ru-RU" sz="1600" b="1" i="1" u="none" strike="noStrike" cap="none" normalizeH="0" dirty="0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</a:rPr>
              <a:t>, </a:t>
            </a:r>
            <a:r>
              <a:rPr kumimoji="0" lang="ru-RU" sz="1600" b="1" i="1" u="none" strike="noStrike" cap="none" normalizeH="0" dirty="0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  <a:hlinkClick r:id="rId5"/>
              </a:rPr>
              <a:t>2</a:t>
            </a:r>
            <a:r>
              <a:rPr kumimoji="0" lang="ru-RU" sz="1600" b="1" i="1" u="none" strike="noStrike" cap="none" normalizeH="0" dirty="0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</a:rPr>
              <a:t>,  </a:t>
            </a:r>
            <a:r>
              <a:rPr kumimoji="0" lang="ru-RU" sz="1600" b="1" i="1" u="none" strike="noStrike" cap="none" normalizeH="0" dirty="0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  <a:hlinkClick r:id="rId6"/>
              </a:rPr>
              <a:t>3</a:t>
            </a:r>
            <a:r>
              <a:rPr kumimoji="0" lang="ru-RU" sz="1600" b="1" i="1" u="none" strike="noStrike" cap="none" normalizeH="0" dirty="0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sz="1600" b="1" i="0" u="none" strike="noStrike" cap="none" normalizeH="0" dirty="0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</a:rPr>
              <a:t>); </a:t>
            </a:r>
            <a:endParaRPr kumimoji="0" lang="ru-RU" sz="1600" b="1" i="0" u="none" strike="noStrike" cap="none" normalizeH="0" baseline="0" dirty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206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повышение уровня духовно-нравственного развития </a:t>
            </a:r>
            <a:r>
              <a:rPr kumimoji="0" lang="ru-RU" sz="1600" b="1" i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учащихся на примере жизни старшего поколения;</a:t>
            </a:r>
            <a:endParaRPr kumimoji="0" lang="ru-RU" sz="1600" b="1" i="0" u="none" strike="noStrike" cap="none" normalizeH="0" baseline="0" dirty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206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формирование </a:t>
            </a:r>
            <a:r>
              <a:rPr kumimoji="0" lang="ru-RU" sz="1600" b="1" i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личностной позиции участников проекта как активного субъекта    жизнедеятельности (мониторинг воспитанности учащихся на разных ступенях образования);</a:t>
            </a:r>
            <a:endParaRPr kumimoji="0" lang="ru-RU" sz="1600" b="1" i="0" u="none" strike="noStrike" cap="none" normalizeH="0" baseline="0" dirty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206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создание </a:t>
            </a:r>
            <a:r>
              <a:rPr kumimoji="0" lang="ru-RU" sz="1600" b="1" i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выставок «Аллея Славы», «Великая Победа в истории моей семьи», электронных презентаций, рисунков, плакатов;</a:t>
            </a:r>
            <a:endParaRPr kumimoji="0" lang="ru-RU" sz="1600" b="1" i="0" u="none" strike="noStrike" cap="none" normalizeH="0" baseline="0" dirty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206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издание </a:t>
            </a:r>
            <a:r>
              <a:rPr kumimoji="0" lang="ru-RU" sz="1600" b="1" i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материалов воспоминаний ветеранов, публикаций, статей выпуск семейных газет;</a:t>
            </a:r>
            <a:endParaRPr kumimoji="0" lang="ru-RU" sz="1600" b="1" i="0" u="none" strike="noStrike" cap="none" normalizeH="0" baseline="0" dirty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206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освещение </a:t>
            </a:r>
            <a:r>
              <a:rPr kumimoji="0" lang="ru-RU" sz="1600" b="1" i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опыта работы по проекту на семинарах, конференциях, в печати;</a:t>
            </a:r>
            <a:endParaRPr kumimoji="0" lang="ru-RU" sz="1600" b="1" i="0" u="none" strike="noStrike" cap="none" normalizeH="0" baseline="0" dirty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206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создание </a:t>
            </a:r>
            <a:r>
              <a:rPr kumimoji="0" lang="ru-RU" sz="1600" b="1" i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семейных хроник времен Великой Отечественной войны;</a:t>
            </a:r>
            <a:endParaRPr kumimoji="0" lang="ru-RU" sz="1600" b="1" i="0" u="none" strike="noStrike" cap="none" normalizeH="0" baseline="0" dirty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206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проведение </a:t>
            </a:r>
            <a:r>
              <a:rPr kumimoji="0" lang="ru-RU" sz="1600" b="1" i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Вахты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Памяти.</a:t>
            </a:r>
            <a:endParaRPr kumimoji="0" lang="ru-RU" sz="1600" b="1" i="0" u="none" strike="noStrike" cap="none" normalizeH="0" baseline="0" dirty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555" name="Rectangle 3"/>
          <p:cNvSpPr>
            <a:spLocks noChangeArrowheads="1"/>
          </p:cNvSpPr>
          <p:nvPr/>
        </p:nvSpPr>
        <p:spPr bwMode="auto">
          <a:xfrm>
            <a:off x="251520" y="4416733"/>
            <a:ext cx="367408" cy="353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809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7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3557" name="Picture 5" descr="F:\к конкурсу растим гражданина\Материал к презентации и сам проект\публикация Знамя победы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471413" y="3646890"/>
            <a:ext cx="1320164" cy="1666816"/>
          </a:xfrm>
          <a:prstGeom prst="rect">
            <a:avLst/>
          </a:prstGeom>
          <a:noFill/>
        </p:spPr>
      </p:pic>
      <p:pic>
        <p:nvPicPr>
          <p:cNvPr id="23559" name="Picture 7" descr="F:\к конкурсу растим гражданина\Материал к презентации и сам проект\2020-БОБРОВСКАЯ участник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820710" y="3687461"/>
            <a:ext cx="1243052" cy="1666817"/>
          </a:xfrm>
          <a:prstGeom prst="rect">
            <a:avLst/>
          </a:prstGeom>
          <a:noFill/>
        </p:spPr>
      </p:pic>
      <p:pic>
        <p:nvPicPr>
          <p:cNvPr id="23560" name="Picture 8" descr="F:\к конкурсу растим гражданина\Материал к презентации и сам проект\2019-3место в школе 11б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835502" y="3686019"/>
            <a:ext cx="1403054" cy="1984370"/>
          </a:xfrm>
          <a:prstGeom prst="rect">
            <a:avLst/>
          </a:prstGeom>
          <a:noFill/>
        </p:spPr>
      </p:pic>
      <p:pic>
        <p:nvPicPr>
          <p:cNvPr id="23561" name="Picture 9" descr="F:\к конкурсу растим гражданина\Материал к презентации и сам проект\2019-1 место в школе 9б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231353" y="3926111"/>
            <a:ext cx="1440160" cy="2036849"/>
          </a:xfrm>
          <a:prstGeom prst="rect">
            <a:avLst/>
          </a:prstGeom>
          <a:noFill/>
        </p:spPr>
      </p:pic>
      <p:pic>
        <p:nvPicPr>
          <p:cNvPr id="23562" name="Picture 10" descr="F:\к конкурсу растим гражданина\Материал к презентации и сам проект\Untitled.FR12.tif"/>
          <p:cNvPicPr>
            <a:picLocks noChangeAspect="1" noChangeArrowheads="1" noCrop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293177" y="3877432"/>
            <a:ext cx="1440587" cy="2036849"/>
          </a:xfrm>
          <a:prstGeom prst="rect">
            <a:avLst/>
          </a:prstGeom>
          <a:noFill/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5AF8352D-0DE1-42A6-A3BB-9076CD5FEC55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0175" y="4603339"/>
            <a:ext cx="1332440" cy="1928547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9E87BD4B-D953-4FA3-851C-A26AD24D7FF0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4513" y="4293921"/>
            <a:ext cx="1198243" cy="1694934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F960EEFC-418E-4251-8B7A-60863FF7B137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5837" y="4653167"/>
            <a:ext cx="1332440" cy="1907316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xmlns="" id="{0592FA66-1F18-4DD2-ABD4-2F29BCFA48C7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3634" y="4480298"/>
            <a:ext cx="1198243" cy="1693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317983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F:\к конкурсу растим гражданина\Материал к презентации и сам проект\фоны для презентации\1579600336_26-p-krasnie-odnotonnie-foni-5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F:\к конкурсу растим гражданина\Материал к презентации и сам проект\фоны для презентации\фон344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88639"/>
            <a:ext cx="8784976" cy="6426715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323528" y="332656"/>
            <a:ext cx="864096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  <a:p>
            <a:endParaRPr lang="ru-RU" sz="20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0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0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0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0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0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0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0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23528" y="274638"/>
            <a:ext cx="8496944" cy="51552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Информационное сопровождение проекта: </a:t>
            </a:r>
          </a:p>
          <a:p>
            <a:pPr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Сайт МБОУ СШ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№ 1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b="1" i="1" dirty="0">
                <a:latin typeface="Times New Roman" pitchFamily="18" charset="0"/>
                <a:cs typeface="Times New Roman" pitchFamily="18" charset="0"/>
                <a:hlinkClick r:id="rId4"/>
              </a:rPr>
              <a:t>1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b="1" i="1" dirty="0">
                <a:latin typeface="Times New Roman" pitchFamily="18" charset="0"/>
                <a:cs typeface="Times New Roman" pitchFamily="18" charset="0"/>
                <a:hlinkClick r:id="rId5"/>
              </a:rPr>
              <a:t>2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algn="ctr"/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Способы </a:t>
            </a:r>
            <a:r>
              <a:rPr lang="ru-RU" sz="2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тиражирования опыта</a:t>
            </a:r>
            <a:r>
              <a:rPr lang="ru-RU" sz="22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: </a:t>
            </a:r>
          </a:p>
          <a:p>
            <a:pPr algn="ctr"/>
            <a:r>
              <a:rPr lang="ru-RU" sz="1900" b="1" dirty="0" smtClean="0">
                <a:latin typeface="Times New Roman" pitchFamily="18" charset="0"/>
                <a:cs typeface="Times New Roman" pitchFamily="18" charset="0"/>
              </a:rPr>
              <a:t>Публикации </a:t>
            </a:r>
            <a:r>
              <a:rPr lang="ru-RU" sz="1900" b="1" dirty="0">
                <a:latin typeface="Times New Roman" pitchFamily="18" charset="0"/>
                <a:cs typeface="Times New Roman" pitchFamily="18" charset="0"/>
              </a:rPr>
              <a:t>на сайте МБОУ СШ </a:t>
            </a:r>
            <a:r>
              <a:rPr lang="ru-RU" sz="1900" b="1" dirty="0" smtClean="0">
                <a:latin typeface="Times New Roman" pitchFamily="18" charset="0"/>
                <a:cs typeface="Times New Roman" pitchFamily="18" charset="0"/>
              </a:rPr>
              <a:t>№ 1</a:t>
            </a:r>
            <a:r>
              <a:rPr lang="ru-RU" sz="1900" b="1" dirty="0">
                <a:latin typeface="Times New Roman" pitchFamily="18" charset="0"/>
                <a:cs typeface="Times New Roman" pitchFamily="18" charset="0"/>
              </a:rPr>
              <a:t>, открытые мероприятия с привлечением общественных организаций патриотической направленности; конкурсы профессионального мастерства учителей, публикации в педагогических интернет-сообществах, участие </a:t>
            </a:r>
            <a:r>
              <a:rPr lang="ru-RU" sz="1900" b="1" dirty="0" smtClean="0">
                <a:latin typeface="Times New Roman" pitchFamily="18" charset="0"/>
                <a:cs typeface="Times New Roman" pitchFamily="18" charset="0"/>
              </a:rPr>
              <a:t>школьников </a:t>
            </a:r>
            <a:r>
              <a:rPr lang="ru-RU" sz="1900" b="1" dirty="0">
                <a:latin typeface="Times New Roman" pitchFamily="18" charset="0"/>
                <a:cs typeface="Times New Roman" pitchFamily="18" charset="0"/>
              </a:rPr>
              <a:t>в мероприятиях различного уровня по патриотическому воспитанию.</a:t>
            </a:r>
          </a:p>
          <a:p>
            <a:pPr algn="ctr"/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Перспективы </a:t>
            </a:r>
            <a:r>
              <a:rPr lang="ru-RU" sz="2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развития проекта: </a:t>
            </a:r>
          </a:p>
          <a:p>
            <a:pPr algn="ctr"/>
            <a:r>
              <a:rPr lang="ru-RU" sz="1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900" b="1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оздание </a:t>
            </a:r>
            <a:r>
              <a:rPr lang="ru-RU" sz="1900" b="1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 внедрение обучающей</a:t>
            </a:r>
            <a:r>
              <a:rPr kumimoji="0" lang="ru-RU" sz="19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модели развития патриотического воспитания </a:t>
            </a:r>
            <a:r>
              <a:rPr lang="ru-RU" sz="1900" b="1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учащихся </a:t>
            </a:r>
            <a:r>
              <a:rPr lang="ru-RU" sz="1900" b="1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 МБОУ СШ № 1, использование </a:t>
            </a:r>
            <a:r>
              <a:rPr lang="ru-RU" sz="1900" b="1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социально- </a:t>
            </a:r>
            <a:r>
              <a:rPr lang="ru-RU" sz="1900" b="1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активных технологий воспитания обучающихся,  реализация национальных проектов «Успех каждого ребенка», «Учитель будущего», «Социальная активность», развитие сферы добровольчества (</a:t>
            </a:r>
            <a:r>
              <a:rPr lang="ru-RU" sz="1900" b="1" i="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волонтёрства</a:t>
            </a:r>
            <a:r>
              <a:rPr lang="ru-RU" sz="1900" b="1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ru-RU" sz="1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9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317983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:\к конкурсу растим гражданина\Материал к презентации и сам проект\фоны для презентации\1579600336_26-p-krasnie-odnotonnie-foni-5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27" name="Picture 3" descr="F:\к конкурсу растим гражданина\Материал к презентации и сам проект\фоны для презентации\фон 1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88640"/>
            <a:ext cx="8784976" cy="648072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91680" y="2996952"/>
            <a:ext cx="7452320" cy="1008112"/>
          </a:xfrm>
        </p:spPr>
        <p:txBody>
          <a:bodyPr>
            <a:normAutofit fontScale="90000"/>
          </a:bodyPr>
          <a:lstStyle/>
          <a:p>
            <a:pPr algn="l"/>
            <a:r>
              <a:rPr lang="ru-RU" sz="2700" b="1" dirty="0"/>
              <a:t/>
            </a:r>
            <a:br>
              <a:rPr lang="ru-RU" sz="2700" b="1" dirty="0"/>
            </a:br>
            <a:r>
              <a:rPr lang="ru-RU" sz="2700" b="1" dirty="0"/>
              <a:t/>
            </a:r>
            <a:br>
              <a:rPr lang="ru-RU" sz="2700" b="1" dirty="0"/>
            </a:br>
            <a:r>
              <a:rPr lang="ru-RU" sz="2700" b="1" dirty="0"/>
              <a:t/>
            </a:r>
            <a:br>
              <a:rPr lang="ru-RU" sz="2700" b="1" dirty="0"/>
            </a:br>
            <a:r>
              <a:rPr lang="ru-RU" sz="2700" b="1" dirty="0"/>
              <a:t/>
            </a:r>
            <a:br>
              <a:rPr lang="ru-RU" sz="2700" b="1" dirty="0"/>
            </a:br>
            <a:r>
              <a:rPr lang="ru-RU" sz="2700" b="1" dirty="0"/>
              <a:t/>
            </a:r>
            <a:br>
              <a:rPr lang="ru-RU" sz="2700" b="1" dirty="0"/>
            </a:br>
            <a:r>
              <a:rPr lang="ru-RU" sz="2700" b="1" dirty="0"/>
              <a:t/>
            </a:r>
            <a:br>
              <a:rPr lang="ru-RU" sz="2700" b="1" dirty="0"/>
            </a:br>
            <a:r>
              <a:rPr lang="ru-RU" sz="2700" b="1" dirty="0"/>
              <a:t/>
            </a:r>
            <a:br>
              <a:rPr lang="ru-RU" sz="2700" b="1" dirty="0"/>
            </a:br>
            <a:r>
              <a:rPr lang="ru-RU" sz="2700" b="1" dirty="0"/>
              <a:t/>
            </a:r>
            <a:br>
              <a:rPr lang="ru-RU" sz="2700" b="1" dirty="0"/>
            </a:br>
            <a:r>
              <a:rPr lang="ru-RU" sz="2400" dirty="0"/>
              <a:t/>
            </a:r>
            <a:br>
              <a:rPr lang="ru-RU" sz="2400" dirty="0"/>
            </a:br>
            <a:endParaRPr lang="ru-RU" sz="2400" dirty="0"/>
          </a:p>
        </p:txBody>
      </p:sp>
      <p:sp>
        <p:nvSpPr>
          <p:cNvPr id="10" name="TextBox 9"/>
          <p:cNvSpPr txBox="1"/>
          <p:nvPr/>
        </p:nvSpPr>
        <p:spPr>
          <a:xfrm>
            <a:off x="2411760" y="620688"/>
            <a:ext cx="61206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21" name="TextBox 20"/>
          <p:cNvSpPr txBox="1"/>
          <p:nvPr/>
        </p:nvSpPr>
        <p:spPr>
          <a:xfrm>
            <a:off x="395536" y="1772816"/>
            <a:ext cx="83174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30318" y="1561333"/>
            <a:ext cx="6264696" cy="49552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2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Практическая значимость </a:t>
            </a:r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содержания </a:t>
            </a:r>
            <a:r>
              <a:rPr lang="ru-RU" sz="2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Проекта «Детская организация «Радуга» навстречу Великой Победе»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для  специалистов в сфере воспитания детей и молодёжи высока, так как </a:t>
            </a:r>
            <a:r>
              <a:rPr lang="ru-RU" sz="2000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каждое направление </a:t>
            </a:r>
            <a:r>
              <a:rPr lang="ru-RU" sz="2000" b="1" dirty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проекта</a:t>
            </a:r>
            <a:r>
              <a:rPr lang="ru-RU" sz="2000" b="1" dirty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4" action="ppaction://hlinksldjump"/>
              </a:rPr>
              <a:t> (слайд №4)</a:t>
            </a:r>
            <a:r>
              <a:rPr lang="ru-RU" sz="2000" b="1" dirty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охватывает все </a:t>
            </a:r>
            <a:r>
              <a:rPr lang="ru-RU" sz="2000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аспекты нравственного </a:t>
            </a:r>
            <a:r>
              <a:rPr lang="ru-RU" sz="2000" b="1" dirty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воспитания </a:t>
            </a:r>
            <a:r>
              <a:rPr lang="ru-RU" sz="20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подрастающего </a:t>
            </a:r>
            <a:r>
              <a:rPr lang="ru-RU" sz="2000" b="1" dirty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поколения. </a:t>
            </a:r>
          </a:p>
          <a:p>
            <a:pPr lvl="0"/>
            <a:r>
              <a:rPr lang="ru-RU" sz="2000" b="1" dirty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Эта деятельность </a:t>
            </a:r>
            <a:r>
              <a:rPr lang="ru-RU" sz="2000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весьма </a:t>
            </a:r>
            <a:r>
              <a:rPr lang="ru-RU" sz="2000" b="1" dirty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актуальна и в целях патриотического воспитания молодежи, так как она действенно будет способствовать формированию у наших юных граждан глубокого </a:t>
            </a:r>
            <a:r>
              <a:rPr lang="ru-RU" sz="2000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уважения </a:t>
            </a:r>
            <a:r>
              <a:rPr lang="ru-RU" sz="2000" b="1" dirty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  истории своей Родины путём приобщения  к великому прошлому  нашей страны</a:t>
            </a:r>
            <a:r>
              <a:rPr lang="ru-RU" sz="2000" dirty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Times New Roman" pitchFamily="18" charset="0"/>
              </a:rPr>
              <a:t>.</a:t>
            </a:r>
            <a:endParaRPr lang="ru-RU" sz="2000" dirty="0">
              <a:latin typeface="Arial" pitchFamily="34" charset="0"/>
              <a:cs typeface="Arial" pitchFamily="34" charset="0"/>
            </a:endParaRPr>
          </a:p>
          <a:p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  <a:p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9795" y="1561333"/>
            <a:ext cx="2272929" cy="3505812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2016</TotalTime>
  <Words>438</Words>
  <Application>Microsoft Office PowerPoint</Application>
  <PresentationFormat>Экран (4:3)</PresentationFormat>
  <Paragraphs>90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2" baseType="lpstr">
      <vt:lpstr>Arial</vt:lpstr>
      <vt:lpstr>Calibri</vt:lpstr>
      <vt:lpstr>Times New Roman</vt:lpstr>
      <vt:lpstr>Тема Office</vt:lpstr>
      <vt:lpstr>Презентация PowerPoint</vt:lpstr>
      <vt:lpstr>       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      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Андрей или Марина</dc:creator>
  <cp:lastModifiedBy>User</cp:lastModifiedBy>
  <cp:revision>129</cp:revision>
  <dcterms:created xsi:type="dcterms:W3CDTF">2020-10-29T19:34:41Z</dcterms:created>
  <dcterms:modified xsi:type="dcterms:W3CDTF">2020-11-03T07:41:43Z</dcterms:modified>
</cp:coreProperties>
</file>