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58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65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61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62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8" r:id="rId2"/>
    <p:sldMasterId id="2147483732" r:id="rId3"/>
    <p:sldMasterId id="2147483858" r:id="rId4"/>
    <p:sldMasterId id="2147483870" r:id="rId5"/>
    <p:sldMasterId id="2147483882" r:id="rId6"/>
    <p:sldMasterId id="2147483894" r:id="rId7"/>
    <p:sldMasterId id="2147483906" r:id="rId8"/>
    <p:sldMasterId id="2147483918" r:id="rId9"/>
    <p:sldMasterId id="2147483930" r:id="rId10"/>
    <p:sldMasterId id="2147483942" r:id="rId11"/>
    <p:sldMasterId id="2147483954" r:id="rId12"/>
    <p:sldMasterId id="2147483966" r:id="rId13"/>
    <p:sldMasterId id="2147483978" r:id="rId14"/>
    <p:sldMasterId id="2147483990" r:id="rId15"/>
  </p:sldMasterIdLst>
  <p:sldIdLst>
    <p:sldId id="267" r:id="rId16"/>
    <p:sldId id="269" r:id="rId17"/>
    <p:sldId id="303" r:id="rId18"/>
    <p:sldId id="305" r:id="rId19"/>
    <p:sldId id="306" r:id="rId20"/>
    <p:sldId id="307" r:id="rId21"/>
    <p:sldId id="308" r:id="rId22"/>
    <p:sldId id="312" r:id="rId23"/>
    <p:sldId id="313" r:id="rId24"/>
    <p:sldId id="309" r:id="rId25"/>
    <p:sldId id="310" r:id="rId26"/>
    <p:sldId id="295" r:id="rId27"/>
    <p:sldId id="304" r:id="rId28"/>
    <p:sldId id="281" r:id="rId29"/>
    <p:sldId id="283" r:id="rId30"/>
    <p:sldId id="284" r:id="rId31"/>
    <p:sldId id="285" r:id="rId32"/>
    <p:sldId id="286" r:id="rId33"/>
    <p:sldId id="292" r:id="rId34"/>
    <p:sldId id="287" r:id="rId35"/>
    <p:sldId id="289" r:id="rId36"/>
    <p:sldId id="288" r:id="rId37"/>
    <p:sldId id="290" r:id="rId38"/>
    <p:sldId id="291" r:id="rId39"/>
    <p:sldId id="293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8BFB7-595E-4EF3-ADC9-4041E75AE7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CCEE5-2692-4050-A1FE-7701A6FBB1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085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E1615-DAB6-448D-AB4F-CBC7D8777C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760C6-3CFC-40E1-A37A-7B1A240951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726416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378892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413579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285376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590335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950609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696343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217135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102526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818924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3769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E3275-0C91-4435-9A2A-56304E2556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A7811-C8FF-41A8-A0ED-F7E7679327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680160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612422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2B49E3-B26D-414F-9624-15CEB81E51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116430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FFD2C-59E5-4782-9A0B-4AEE8DA703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934329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C28D0-954F-490D-B766-6017B2FB867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771271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BA41E6-0C32-4899-892F-F6236F9AFB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156248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D9DD6-7E62-447C-8AA2-ABD9301D82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913379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E3CB9-07F1-4EB8-966B-BA78B8BD951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821500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53D10-63E0-4560-A2E5-3BEEEB97515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629893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E7A75F-4665-48D0-913E-3D3B51109F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938744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E627A-2DB7-42ED-ADC2-9DCAE761FB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7613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8BFB7-595E-4EF3-ADC9-4041E75AE7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CCEE5-2692-4050-A1FE-7701A6FBB1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43850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6610D-A630-4DCC-8C6C-7E6C3B3FACF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15419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E11F1-C9E2-41AE-9ABB-A3B22BD8FA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60456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2B49E3-B26D-414F-9624-15CEB81E51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881939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FFD2C-59E5-4782-9A0B-4AEE8DA703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788399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C28D0-954F-490D-B766-6017B2FB867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50232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BA41E6-0C32-4899-892F-F6236F9AFB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850262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D9DD6-7E62-447C-8AA2-ABD9301D82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659950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E3CB9-07F1-4EB8-966B-BA78B8BD951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763050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53D10-63E0-4560-A2E5-3BEEEB97515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223140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E7A75F-4665-48D0-913E-3D3B51109F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89728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пр4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9150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E436E-B397-4A24-A3BD-8A0EF21429E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A319-9DA9-4D1D-8718-941380BEA2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722201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E627A-2DB7-42ED-ADC2-9DCAE761FB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86076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6610D-A630-4DCC-8C6C-7E6C3B3FACF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1092117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E11F1-C9E2-41AE-9ABB-A3B22BD8FA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569654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2B49E3-B26D-414F-9624-15CEB81E51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440724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FFD2C-59E5-4782-9A0B-4AEE8DA703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920981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C28D0-954F-490D-B766-6017B2FB867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016209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BA41E6-0C32-4899-892F-F6236F9AFB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779344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D9DD6-7E62-447C-8AA2-ABD9301D82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505918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E3CB9-07F1-4EB8-966B-BA78B8BD951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48568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53D10-63E0-4560-A2E5-3BEEEB97515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5019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F9D60-1822-4DBB-BCA5-5CAFF62605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B1322-8939-45C9-B2C6-87FAE84983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836157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E7A75F-4665-48D0-913E-3D3B51109F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975093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E627A-2DB7-42ED-ADC2-9DCAE761FB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505444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6610D-A630-4DCC-8C6C-7E6C3B3FACF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374234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E11F1-C9E2-41AE-9ABB-A3B22BD8FA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840767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2B49E3-B26D-414F-9624-15CEB81E512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005987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FFD2C-59E5-4782-9A0B-4AEE8DA703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244211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C28D0-954F-490D-B766-6017B2FB867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1368987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BA41E6-0C32-4899-892F-F6236F9AFB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25483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D9DD6-7E62-447C-8AA2-ABD9301D82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484521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E3CB9-07F1-4EB8-966B-BA78B8BD951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0833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082B3-C8E7-4216-91B6-C64D650BF8E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1E5EB-CB5C-4096-A602-9855D23DC25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569164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53D10-63E0-4560-A2E5-3BEEEB97515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018203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E7A75F-4665-48D0-913E-3D3B51109F5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84381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E627A-2DB7-42ED-ADC2-9DCAE761FBE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287838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6610D-A630-4DCC-8C6C-7E6C3B3FACF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811398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E11F1-C9E2-41AE-9ABB-A3B22BD8FA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9272120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6443095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6243429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9121575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4399001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033534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3C79-A56C-40D0-B347-1FF570ABE0B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6A69C-B7CB-44AB-9324-22C2A5C1955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729684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2568526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3078408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799662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4727218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7894100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905139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B2878-BE8C-4E02-81BD-EE17273CC3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5A0D8-4BA9-4FBA-9B9F-30B801CBCA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72151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4820D-C888-4447-A40D-56F9246701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052AF-3648-4A33-932B-5A47F141D1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42677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1E856-384B-4C7B-864F-F53EC65B20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1A782-B57C-4F00-9750-4D59C50F96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2288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пр4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9150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E436E-B397-4A24-A3BD-8A0EF21429E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A319-9DA9-4D1D-8718-941380BEA2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27857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A5875-AEA0-40CE-86D7-54BD3C51EB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C2DFC-BF5B-4AFA-8A69-83F758668C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88969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E1615-DAB6-448D-AB4F-CBC7D8777C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760C6-3CFC-40E1-A37A-7B1A240951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2349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E3275-0C91-4435-9A2A-56304E2556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A7811-C8FF-41A8-A0ED-F7E7679327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58923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8BFB7-595E-4EF3-ADC9-4041E75AE7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CCEE5-2692-4050-A1FE-7701A6FBB1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01380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пр4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0"/>
            <a:ext cx="9150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E436E-B397-4A24-A3BD-8A0EF21429E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A319-9DA9-4D1D-8718-941380BEA2F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4690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F9D60-1822-4DBB-BCA5-5CAFF62605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B1322-8939-45C9-B2C6-87FAE84983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21366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082B3-C8E7-4216-91B6-C64D650BF8E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1E5EB-CB5C-4096-A602-9855D23DC25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28087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3C79-A56C-40D0-B347-1FF570ABE0B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6A69C-B7CB-44AB-9324-22C2A5C1955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36710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B2878-BE8C-4E02-81BD-EE17273CC3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5A0D8-4BA9-4FBA-9B9F-30B801CBCA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42613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4820D-C888-4447-A40D-56F9246701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052AF-3648-4A33-932B-5A47F141D1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9528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F9D60-1822-4DBB-BCA5-5CAFF626050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B1322-8939-45C9-B2C6-87FAE84983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99155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1E856-384B-4C7B-864F-F53EC65B20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1A782-B57C-4F00-9750-4D59C50F96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77448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A5875-AEA0-40CE-86D7-54BD3C51EB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C2DFC-BF5B-4AFA-8A69-83F758668C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65735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E1615-DAB6-448D-AB4F-CBC7D8777C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760C6-3CFC-40E1-A37A-7B1A240951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26436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E3275-0C91-4435-9A2A-56304E2556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A7811-C8FF-41A8-A0ED-F7E7679327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85617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16494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6992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39797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70874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99408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2900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082B3-C8E7-4216-91B6-C64D650BF8E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1E5EB-CB5C-4096-A602-9855D23DC25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27657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042212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519938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6766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16198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807232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129806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69538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98495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716213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8762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3C79-A56C-40D0-B347-1FF570ABE0B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6A69C-B7CB-44AB-9324-22C2A5C1955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650606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026369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718318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266544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738025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16567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44947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241205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959599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733226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827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B2878-BE8C-4E02-81BD-EE17273CC3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5A0D8-4BA9-4FBA-9B9F-30B801CBCA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881172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694684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245781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937626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67908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412729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213034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732302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561869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111776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5741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4820D-C888-4447-A40D-56F9246701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052AF-3648-4A33-932B-5A47F141D1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224717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686259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031562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268681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748430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202780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167086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019393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851207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113477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8500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1E856-384B-4C7B-864F-F53EC65B20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1A782-B57C-4F00-9750-4D59C50F96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035358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636006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402112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351141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829744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276727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355909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838176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303652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211213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9322F-0445-41C5-B8C4-7E3F83E703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2798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A5875-AEA0-40CE-86D7-54BD3C51EB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C2DFC-BF5B-4AFA-8A69-83F758668C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878618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D9FA8-751B-4E11-9472-02777B22E9B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67379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AC3A0-A6A9-4364-A1FE-58EAC23B93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345467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A039B-0821-4E51-A8F1-79A3CEEAC4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528642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0EC74-9801-4A83-9649-959AC2AED2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41167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317E7-B0F5-4C9A-B4D8-117292B18D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299392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A45C82-9CCD-4C54-9595-E199797DAA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986236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D1A10-6730-46EA-BBA4-562E477F47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801832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7B8D4-5288-4418-ADB5-D06E0093DC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112549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D187F-F9E1-4E45-86F5-042AF18AB2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867190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AE3788-48CA-4BF1-BD1D-4266032266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8532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60ED44-B868-42D5-B31C-B06F27F527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DDD432-1F35-435A-A3BC-4F019FB5C8E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806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0600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50000">
              <a:schemeClr val="bg1"/>
            </a:gs>
            <a:gs pos="100000">
              <a:srgbClr val="66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E4BF84F-4D65-4E19-A7C6-8538025BB55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1203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50000">
              <a:schemeClr val="bg1"/>
            </a:gs>
            <a:gs pos="100000">
              <a:srgbClr val="66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E4BF84F-4D65-4E19-A7C6-8538025BB55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1398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50000">
              <a:schemeClr val="bg1"/>
            </a:gs>
            <a:gs pos="100000">
              <a:srgbClr val="66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E4BF84F-4D65-4E19-A7C6-8538025BB55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1087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5" r:id="rId9"/>
    <p:sldLayoutId id="2147483976" r:id="rId10"/>
    <p:sldLayoutId id="214748397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50000">
              <a:schemeClr val="bg1"/>
            </a:gs>
            <a:gs pos="100000">
              <a:srgbClr val="66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E4BF84F-4D65-4E19-A7C6-8538025BB55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9609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54D6F-9630-4238-8446-6120FACBABB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5D3ED-F310-4C06-9C1D-90ACC319A9A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188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1" r:id="rId1"/>
    <p:sldLayoutId id="2147483992" r:id="rId2"/>
    <p:sldLayoutId id="2147483993" r:id="rId3"/>
    <p:sldLayoutId id="2147483994" r:id="rId4"/>
    <p:sldLayoutId id="2147483995" r:id="rId5"/>
    <p:sldLayoutId id="2147483996" r:id="rId6"/>
    <p:sldLayoutId id="2147483997" r:id="rId7"/>
    <p:sldLayoutId id="2147483998" r:id="rId8"/>
    <p:sldLayoutId id="2147483999" r:id="rId9"/>
    <p:sldLayoutId id="2147484000" r:id="rId10"/>
    <p:sldLayoutId id="214748400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60ED44-B868-42D5-B31C-B06F27F527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DDD432-1F35-435A-A3BC-4F019FB5C8E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572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60ED44-B868-42D5-B31C-B06F27F527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DDD432-1F35-435A-A3BC-4F019FB5C8E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3031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6352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092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7810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14817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1655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A07EF-B91A-4270-973D-8ADC0BFC8D21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1606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5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611560" y="1772816"/>
            <a:ext cx="7772400" cy="2116212"/>
          </a:xfrm>
        </p:spPr>
        <p:txBody>
          <a:bodyPr/>
          <a:lstStyle/>
          <a:p>
            <a:pPr eaLnBrk="1" hangingPunct="1"/>
            <a:r>
              <a:rPr lang="ru-RU" sz="5400" b="1" dirty="0" smtClean="0">
                <a:solidFill>
                  <a:srgbClr val="002060"/>
                </a:solidFill>
              </a:rPr>
              <a:t>ВИКТОРИНА 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>«Безопасное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> поведение на дороге</a:t>
            </a:r>
            <a:r>
              <a:rPr lang="ru-RU" sz="5400" b="1" dirty="0" smtClean="0">
                <a:solidFill>
                  <a:srgbClr val="002060"/>
                </a:solidFill>
              </a:rPr>
              <a:t>»</a:t>
            </a:r>
            <a:endParaRPr lang="ru-RU" sz="5400" b="1" dirty="0" smtClean="0">
              <a:solidFill>
                <a:srgbClr val="002060"/>
              </a:solidFill>
            </a:endParaRPr>
          </a:p>
        </p:txBody>
      </p:sp>
      <p:sp>
        <p:nvSpPr>
          <p:cNvPr id="4099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67105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>
              <a:solidFill>
                <a:srgbClr val="C0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2123728" y="548680"/>
            <a:ext cx="5608712" cy="4752528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3</a:t>
            </a:r>
            <a:r>
              <a:rPr lang="ru-RU" sz="4000" b="1" dirty="0" smtClean="0">
                <a:solidFill>
                  <a:schemeClr val="tx1"/>
                </a:solidFill>
              </a:rPr>
              <a:t>. </a:t>
            </a:r>
            <a:r>
              <a:rPr lang="ru-RU" sz="4000" b="1" dirty="0" smtClean="0">
                <a:solidFill>
                  <a:schemeClr val="tx1"/>
                </a:solidFill>
              </a:rPr>
              <a:t>Где можно кататься на велосипеде?</a:t>
            </a:r>
          </a:p>
          <a:p>
            <a:pPr algn="l"/>
            <a:r>
              <a:rPr lang="ru-RU" sz="4000" b="1" dirty="0" smtClean="0">
                <a:solidFill>
                  <a:schemeClr val="tx1"/>
                </a:solidFill>
              </a:rPr>
              <a:t>А) по тротуару</a:t>
            </a:r>
          </a:p>
          <a:p>
            <a:pPr algn="l"/>
            <a:r>
              <a:rPr lang="ru-RU" sz="4000" b="1" dirty="0" smtClean="0">
                <a:solidFill>
                  <a:schemeClr val="tx1"/>
                </a:solidFill>
              </a:rPr>
              <a:t>Б)по проезжей части</a:t>
            </a:r>
          </a:p>
          <a:p>
            <a:pPr algn="l"/>
            <a:r>
              <a:rPr lang="ru-RU" sz="4000" b="1" dirty="0" smtClean="0">
                <a:solidFill>
                  <a:schemeClr val="tx1"/>
                </a:solidFill>
              </a:rPr>
              <a:t>В)только во дворе, где нет     транспортного движения</a:t>
            </a:r>
          </a:p>
          <a:p>
            <a:endParaRPr lang="ru-RU" sz="4000" b="1" dirty="0" smtClean="0">
              <a:solidFill>
                <a:schemeClr val="tx1"/>
              </a:solidFill>
            </a:endParaRPr>
          </a:p>
          <a:p>
            <a:endParaRPr lang="ru-RU" sz="40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694844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>
              <a:solidFill>
                <a:srgbClr val="C0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971600" y="620688"/>
            <a:ext cx="6760840" cy="4752528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3</a:t>
            </a:r>
            <a:r>
              <a:rPr lang="ru-RU" sz="4000" b="1" dirty="0" smtClean="0">
                <a:solidFill>
                  <a:schemeClr val="tx1"/>
                </a:solidFill>
              </a:rPr>
              <a:t>. </a:t>
            </a:r>
            <a:r>
              <a:rPr lang="ru-RU" sz="4000" b="1" dirty="0" smtClean="0">
                <a:solidFill>
                  <a:schemeClr val="tx1"/>
                </a:solidFill>
              </a:rPr>
              <a:t>Где можно кататься на велосипеде?</a:t>
            </a:r>
          </a:p>
          <a:p>
            <a:pPr algn="l"/>
            <a:r>
              <a:rPr lang="ru-RU" sz="4000" b="1" dirty="0" smtClean="0">
                <a:solidFill>
                  <a:schemeClr val="tx1"/>
                </a:solidFill>
              </a:rPr>
              <a:t>В)только во дворе, где нет     транспортного движения</a:t>
            </a:r>
          </a:p>
          <a:p>
            <a:endParaRPr lang="ru-RU" sz="4000" b="1" dirty="0" smtClean="0">
              <a:solidFill>
                <a:schemeClr val="tx1"/>
              </a:solidFill>
            </a:endParaRPr>
          </a:p>
          <a:p>
            <a:endParaRPr lang="ru-RU" sz="4000" b="1" dirty="0" smtClean="0">
              <a:solidFill>
                <a:schemeClr val="tx1"/>
              </a:solidFill>
            </a:endParaRPr>
          </a:p>
        </p:txBody>
      </p:sp>
      <p:pic>
        <p:nvPicPr>
          <p:cNvPr id="214018" name="Picture 2" descr="C:\Users\Домашний\Desktop\father-teaches-to-ride-a-bike-little-boy-vec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356992"/>
            <a:ext cx="4297660" cy="27489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9694844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>
              <a:solidFill>
                <a:srgbClr val="C00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2195736" y="620688"/>
            <a:ext cx="5392688" cy="2376264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chemeClr val="tx1"/>
                </a:solidFill>
              </a:rPr>
              <a:t>5. </a:t>
            </a:r>
            <a:r>
              <a:rPr lang="ru-RU" b="1" dirty="0" smtClean="0">
                <a:solidFill>
                  <a:schemeClr val="tx1"/>
                </a:solidFill>
              </a:rPr>
              <a:t>Как ты поступишь, если загорелся зелёный сигнал светофора?</a:t>
            </a:r>
            <a:endParaRPr lang="ru-RU" b="1" dirty="0" smtClean="0">
              <a:solidFill>
                <a:schemeClr val="tx1"/>
              </a:solidFill>
            </a:endParaRPr>
          </a:p>
          <a:p>
            <a:pPr algn="l"/>
            <a:r>
              <a:rPr lang="ru-RU" sz="2800" b="1" dirty="0" smtClean="0">
                <a:solidFill>
                  <a:schemeClr val="tx1"/>
                </a:solidFill>
              </a:rPr>
              <a:t>  </a:t>
            </a:r>
            <a:r>
              <a:rPr lang="ru-RU" sz="2800" b="1" dirty="0" smtClean="0">
                <a:solidFill>
                  <a:schemeClr val="tx1"/>
                </a:solidFill>
              </a:rPr>
              <a:t>А) можно 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сразу переходить проезжую часть;</a:t>
            </a:r>
          </a:p>
          <a:p>
            <a:pPr algn="l"/>
            <a:r>
              <a:rPr lang="ru-RU" sz="2800" b="1" dirty="0" smtClean="0">
                <a:solidFill>
                  <a:schemeClr val="tx1"/>
                </a:solidFill>
              </a:rPr>
              <a:t>  Б</a:t>
            </a:r>
            <a:r>
              <a:rPr lang="ru-RU" sz="2800" b="1" dirty="0" smtClean="0">
                <a:solidFill>
                  <a:schemeClr val="tx1"/>
                </a:solidFill>
              </a:rPr>
              <a:t>) </a:t>
            </a:r>
            <a:r>
              <a:rPr lang="ru-RU" sz="2800" b="1" dirty="0" smtClean="0">
                <a:solidFill>
                  <a:schemeClr val="tx1"/>
                </a:solidFill>
              </a:rPr>
              <a:t>нужно подождать некоторое время на тротуаре  и посмотреть в обе    стороны, убедиться ,что транспорт     остановился и  тебя пропускают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algn="l"/>
            <a:r>
              <a:rPr lang="ru-RU" sz="2800" b="1" dirty="0" smtClean="0">
                <a:solidFill>
                  <a:schemeClr val="tx1"/>
                </a:solidFill>
              </a:rPr>
              <a:t>  </a:t>
            </a:r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r>
              <a:rPr lang="ru-RU" sz="2800" b="1" dirty="0" smtClean="0">
                <a:solidFill>
                  <a:schemeClr val="tx1"/>
                </a:solidFill>
              </a:rPr>
              <a:t>) </a:t>
            </a:r>
            <a:r>
              <a:rPr lang="ru-RU" sz="2800" b="1" dirty="0" smtClean="0">
                <a:solidFill>
                  <a:schemeClr val="tx1"/>
                </a:solidFill>
              </a:rPr>
              <a:t>не будешь переходить дорогу</a:t>
            </a:r>
            <a:endParaRPr lang="ru-RU" sz="2800" b="1" dirty="0" smtClean="0">
              <a:solidFill>
                <a:schemeClr val="tx1"/>
              </a:solidFill>
            </a:endParaRPr>
          </a:p>
          <a:p>
            <a:endParaRPr lang="ru-RU" sz="2800" b="1" dirty="0" smtClean="0">
              <a:solidFill>
                <a:schemeClr val="tx1"/>
              </a:solidFill>
            </a:endParaRPr>
          </a:p>
        </p:txBody>
      </p:sp>
      <p:sp>
        <p:nvSpPr>
          <p:cNvPr id="1032" name="AutoShape 8" descr="https://activegorod39.ru/media/k2/items/cache/2877c99884c16ff1d7340d417191b26f_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694844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721080" cy="4077072"/>
          </a:xfrm>
        </p:spPr>
        <p:txBody>
          <a:bodyPr/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                                      </a:t>
            </a:r>
            <a:endParaRPr lang="ru-RU" sz="4000" b="1" dirty="0"/>
          </a:p>
        </p:txBody>
      </p:sp>
      <p:sp>
        <p:nvSpPr>
          <p:cNvPr id="361478" name="AutoShape 6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0" name="AutoShape 8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2" name="AutoShape 10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4" name="AutoShape 12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611560" y="1600201"/>
            <a:ext cx="8075240" cy="2188840"/>
          </a:xfrm>
        </p:spPr>
        <p:txBody>
          <a:bodyPr/>
          <a:lstStyle/>
          <a:p>
            <a:pPr algn="ctr">
              <a:buNone/>
            </a:pPr>
            <a:r>
              <a:rPr lang="ru-RU" sz="6000" b="1" i="1" dirty="0" smtClean="0"/>
              <a:t>Подскажи героям, какие ошибки они совершили:</a:t>
            </a:r>
            <a:endParaRPr lang="ru-RU" sz="6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ru-RU" sz="4000" dirty="0" smtClean="0"/>
              <a:t>Какое </a:t>
            </a:r>
            <a:r>
              <a:rPr lang="ru-RU" sz="4000" dirty="0"/>
              <a:t>правило нарушили весёлые человечки?</a:t>
            </a: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lum bright="-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63713" y="1412875"/>
            <a:ext cx="5543550" cy="434657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539750" y="5805488"/>
            <a:ext cx="83534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b="1">
                <a:solidFill>
                  <a:srgbClr val="333399"/>
                </a:solidFill>
              </a:rPr>
              <a:t>Нельзя переходить (перебегать) дорогу перед близко идущим транспортом.</a:t>
            </a:r>
          </a:p>
        </p:txBody>
      </p:sp>
    </p:spTree>
    <p:extLst>
      <p:ext uri="{BB962C8B-B14F-4D97-AF65-F5344CB8AC3E}">
        <p14:creationId xmlns="" xmlns:p14="http://schemas.microsoft.com/office/powerpoint/2010/main" val="18484857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042988" y="5516563"/>
            <a:ext cx="72739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>
                <a:solidFill>
                  <a:srgbClr val="333399"/>
                </a:solidFill>
              </a:rPr>
              <a:t>Идти по обочине дороги навстречу движущемуся транспорту.</a:t>
            </a:r>
            <a:endParaRPr lang="ru-RU">
              <a:solidFill>
                <a:srgbClr val="000000"/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lum bright="-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557338"/>
            <a:ext cx="6769100" cy="359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>
                <a:solidFill>
                  <a:srgbClr val="000000"/>
                </a:solidFill>
              </a:rPr>
              <a:t>Как должен вести себя Незнайка, шагая по загородной дороге?</a:t>
            </a:r>
            <a:endParaRPr lang="ru-RU" sz="4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002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lum bright="-6000" contras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268413"/>
            <a:ext cx="5184775" cy="443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547813" y="6021388"/>
            <a:ext cx="59769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>
                <a:solidFill>
                  <a:srgbClr val="333399"/>
                </a:solidFill>
              </a:rPr>
              <a:t>На островке безопасности.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50825" y="0"/>
            <a:ext cx="88931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>
                <a:solidFill>
                  <a:srgbClr val="000000"/>
                </a:solidFill>
              </a:rPr>
              <a:t>Где нужно остановиться, если вы </a:t>
            </a:r>
            <a:br>
              <a:rPr lang="ru-RU" sz="4000">
                <a:solidFill>
                  <a:srgbClr val="000000"/>
                </a:solidFill>
              </a:rPr>
            </a:br>
            <a:r>
              <a:rPr lang="ru-RU" sz="4000">
                <a:solidFill>
                  <a:srgbClr val="000000"/>
                </a:solidFill>
              </a:rPr>
              <a:t>не успели перейти широкую улицу?</a:t>
            </a:r>
            <a:endParaRPr lang="ru-RU" sz="4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265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785225" cy="1282700"/>
          </a:xfrm>
        </p:spPr>
        <p:txBody>
          <a:bodyPr/>
          <a:lstStyle/>
          <a:p>
            <a:r>
              <a:rPr lang="ru-RU" sz="3200"/>
              <a:t>Какие правила для велосипедистов нарушили Карандаш и Самоделкин?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lum bright="-12000" contrast="1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268413"/>
            <a:ext cx="5113337" cy="374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250825" y="5084763"/>
            <a:ext cx="8713788" cy="160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ru-RU" b="1">
                <a:solidFill>
                  <a:srgbClr val="333399"/>
                </a:solidFill>
              </a:rPr>
              <a:t>Ездить на велосипеде по проезжей части разрешается только в 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>
                <a:solidFill>
                  <a:srgbClr val="333399"/>
                </a:solidFill>
              </a:rPr>
              <a:t>     возрасте с 14 лет.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>
                <a:solidFill>
                  <a:srgbClr val="333399"/>
                </a:solidFill>
              </a:rPr>
              <a:t>2. Нельзя перевозить пассажиров на велосипеде, который для этого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b="1">
                <a:solidFill>
                  <a:srgbClr val="333399"/>
                </a:solidFill>
              </a:rPr>
              <a:t>    не приспособлен.</a:t>
            </a:r>
          </a:p>
        </p:txBody>
      </p:sp>
    </p:spTree>
    <p:extLst>
      <p:ext uri="{BB962C8B-B14F-4D97-AF65-F5344CB8AC3E}">
        <p14:creationId xmlns="" xmlns:p14="http://schemas.microsoft.com/office/powerpoint/2010/main" val="373092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Чего не должен делать Буратино как пассажир?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84313"/>
            <a:ext cx="7991475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11188" y="5661025"/>
            <a:ext cx="8135937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Высовываться в открытое окно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 и дразнить  прохожих.</a:t>
            </a:r>
          </a:p>
        </p:txBody>
      </p:sp>
    </p:spTree>
    <p:extLst>
      <p:ext uri="{BB962C8B-B14F-4D97-AF65-F5344CB8AC3E}">
        <p14:creationId xmlns="" xmlns:p14="http://schemas.microsoft.com/office/powerpoint/2010/main" val="261499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WordArt 4"/>
          <p:cNvSpPr>
            <a:spLocks noChangeArrowheads="1" noChangeShapeType="1" noTextEdit="1"/>
          </p:cNvSpPr>
          <p:nvPr/>
        </p:nvSpPr>
        <p:spPr bwMode="auto">
          <a:xfrm>
            <a:off x="1371600" y="228600"/>
            <a:ext cx="6248400" cy="1143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000000"/>
                  </a:outerShdw>
                </a:effectLst>
                <a:latin typeface="Times New Roman"/>
                <a:cs typeface="Times New Roman"/>
              </a:rPr>
              <a:t>ПОДУМАЙ И ОТВЕТЬ...</a:t>
            </a:r>
          </a:p>
        </p:txBody>
      </p:sp>
      <p:pic>
        <p:nvPicPr>
          <p:cNvPr id="5632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4716463" cy="50292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5410200" y="1752600"/>
            <a:ext cx="3276600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>
                <a:solidFill>
                  <a:srgbClr val="FF6600"/>
                </a:solidFill>
              </a:rPr>
              <a:t>Что означает дорожный знак? Правильно ли ведут себя ребята?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Здесь изображен знак «Движение велосипедов запрещено»</a:t>
            </a:r>
          </a:p>
        </p:txBody>
      </p:sp>
      <p:pic>
        <p:nvPicPr>
          <p:cNvPr id="56327" name="Picture 7" descr="знак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5029200"/>
            <a:ext cx="1358900" cy="1371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2159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63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63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395288" y="1196975"/>
            <a:ext cx="8229600" cy="1439863"/>
          </a:xfrm>
        </p:spPr>
        <p:txBody>
          <a:bodyPr/>
          <a:lstStyle/>
          <a:p>
            <a:pPr eaLnBrk="1" hangingPunct="1"/>
            <a:r>
              <a:rPr lang="ru-RU" sz="3600" b="1" dirty="0" smtClean="0"/>
              <a:t>Настоящий пешеход ведет себя уверенно, и водители относятся к нему </a:t>
            </a:r>
            <a:r>
              <a:rPr lang="ru-RU" sz="3600" b="1" smtClean="0"/>
              <a:t>с уважением.</a:t>
            </a:r>
            <a:endParaRPr lang="ru-RU" sz="3600" b="1" dirty="0" smtClean="0"/>
          </a:p>
        </p:txBody>
      </p:sp>
      <p:pic>
        <p:nvPicPr>
          <p:cNvPr id="6147" name="Picture 2" descr="C:\Users\Хомченко Елена\Desktop\движ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39975" y="2852738"/>
            <a:ext cx="4895850" cy="3816350"/>
          </a:xfrm>
        </p:spPr>
      </p:pic>
    </p:spTree>
    <p:extLst>
      <p:ext uri="{BB962C8B-B14F-4D97-AF65-F5344CB8AC3E}">
        <p14:creationId xmlns="" xmlns:p14="http://schemas.microsoft.com/office/powerpoint/2010/main" val="2561736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Какое правило нарушила Дюймовочка?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484313"/>
            <a:ext cx="4824412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250825" y="5661025"/>
            <a:ext cx="87137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333399"/>
                </a:solidFill>
              </a:rPr>
              <a:t>Переходить дорогу можно только по пешеходному переходу</a:t>
            </a:r>
            <a:endParaRPr lang="ru-RU" sz="2400" b="1" dirty="0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010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WordArt 4"/>
          <p:cNvSpPr>
            <a:spLocks noChangeArrowheads="1" noChangeShapeType="1" noTextEdit="1"/>
          </p:cNvSpPr>
          <p:nvPr/>
        </p:nvSpPr>
        <p:spPr bwMode="auto">
          <a:xfrm>
            <a:off x="1371600" y="228600"/>
            <a:ext cx="6248400" cy="1143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000000"/>
                  </a:outerShdw>
                </a:effectLst>
                <a:latin typeface="Times New Roman"/>
                <a:cs typeface="Times New Roman"/>
              </a:rPr>
              <a:t>ПОДУМАЙ И ОТВЕТЬ...</a:t>
            </a:r>
          </a:p>
        </p:txBody>
      </p:sp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74" t="2254" r="1859" b="845"/>
          <a:stretch>
            <a:fillRect/>
          </a:stretch>
        </p:blipFill>
        <p:spPr bwMode="auto">
          <a:xfrm>
            <a:off x="381000" y="1600200"/>
            <a:ext cx="3686175" cy="49530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4343400" y="2057400"/>
            <a:ext cx="4572000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>
                <a:solidFill>
                  <a:srgbClr val="FF6600"/>
                </a:solidFill>
              </a:rPr>
              <a:t>Ребята идут по пешеходному переходу. Транспорт стоит. Какие огни зажглись на светофоре?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Для пешеходов горит зелёный свет, для транспорта – красный. </a:t>
            </a:r>
          </a:p>
        </p:txBody>
      </p:sp>
    </p:spTree>
    <p:extLst>
      <p:ext uri="{BB962C8B-B14F-4D97-AF65-F5344CB8AC3E}">
        <p14:creationId xmlns="" xmlns:p14="http://schemas.microsoft.com/office/powerpoint/2010/main" val="412474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507412" cy="1143000"/>
          </a:xfrm>
        </p:spPr>
        <p:txBody>
          <a:bodyPr/>
          <a:lstStyle/>
          <a:p>
            <a:r>
              <a:rPr lang="ru-RU" sz="4000"/>
              <a:t>Найдите ошибку одного из пассажиров.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116013" y="6237288"/>
            <a:ext cx="6121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Готовиться к выходу нужно заранее.</a:t>
            </a: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268413"/>
            <a:ext cx="5688013" cy="467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3083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WordArt 4"/>
          <p:cNvSpPr>
            <a:spLocks noChangeArrowheads="1" noChangeShapeType="1" noTextEdit="1"/>
          </p:cNvSpPr>
          <p:nvPr/>
        </p:nvSpPr>
        <p:spPr bwMode="auto">
          <a:xfrm>
            <a:off x="1371600" y="228600"/>
            <a:ext cx="6248400" cy="1143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000000"/>
                  </a:outerShdw>
                </a:effectLst>
                <a:latin typeface="Times New Roman"/>
                <a:cs typeface="Times New Roman"/>
              </a:rPr>
              <a:t>ПОДУМАЙ И ОТВЕТЬ...</a:t>
            </a:r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4419600" y="2057400"/>
            <a:ext cx="4572000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>
                <a:solidFill>
                  <a:srgbClr val="FF6600"/>
                </a:solidFill>
              </a:rPr>
              <a:t>Какое правило нарушают мальчики на дороге?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>
                <a:solidFill>
                  <a:srgbClr val="333399"/>
                </a:solidFill>
              </a:rPr>
              <a:t>Нельзя играть на проезжей части.</a:t>
            </a:r>
          </a:p>
        </p:txBody>
      </p:sp>
      <p:pic>
        <p:nvPicPr>
          <p:cNvPr id="53257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88" b="2670"/>
          <a:stretch>
            <a:fillRect/>
          </a:stretch>
        </p:blipFill>
        <p:spPr bwMode="auto">
          <a:xfrm>
            <a:off x="457200" y="1524000"/>
            <a:ext cx="3790950" cy="49530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0514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32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WordArt 4"/>
          <p:cNvSpPr>
            <a:spLocks noChangeArrowheads="1" noChangeShapeType="1" noTextEdit="1"/>
          </p:cNvSpPr>
          <p:nvPr/>
        </p:nvSpPr>
        <p:spPr bwMode="auto">
          <a:xfrm>
            <a:off x="1371600" y="228600"/>
            <a:ext cx="6248400" cy="1143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000000"/>
                  </a:outerShdw>
                </a:effectLst>
                <a:latin typeface="Times New Roman"/>
                <a:cs typeface="Times New Roman"/>
              </a:rPr>
              <a:t>ПОДУМАЙ И ОТВЕТЬ...</a:t>
            </a:r>
          </a:p>
        </p:txBody>
      </p:sp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41" t="2234" r="1291" b="197"/>
          <a:stretch>
            <a:fillRect/>
          </a:stretch>
        </p:blipFill>
        <p:spPr bwMode="auto">
          <a:xfrm>
            <a:off x="381000" y="1447800"/>
            <a:ext cx="4191000" cy="50292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4648200" y="1905000"/>
            <a:ext cx="4343400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>
                <a:solidFill>
                  <a:srgbClr val="FF6600"/>
                </a:solidFill>
              </a:rPr>
              <a:t>Что говорит инспектор?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FF66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333399"/>
                </a:solidFill>
              </a:rPr>
              <a:t>Здесь переходить запрещается.</a:t>
            </a:r>
          </a:p>
        </p:txBody>
      </p:sp>
    </p:spTree>
    <p:extLst>
      <p:ext uri="{BB962C8B-B14F-4D97-AF65-F5344CB8AC3E}">
        <p14:creationId xmlns="" xmlns:p14="http://schemas.microsoft.com/office/powerpoint/2010/main" val="97108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4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4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4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42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СОБЛЮДАЙТЕ  ПРАВИЛА  ДОРОЖНОГО  ДВИЖЕНИЯ!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928802"/>
            <a:ext cx="792961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31567608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0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Правильно переходить дорогу 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помогает «Трехглазый командир улицы» –</a:t>
            </a:r>
            <a:r>
              <a:rPr lang="ru-RU" sz="3200" b="1" dirty="0" smtClean="0">
                <a:solidFill>
                  <a:srgbClr val="0D852C"/>
                </a:solidFill>
              </a:rPr>
              <a:t>светофор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и   </a:t>
            </a:r>
            <a:r>
              <a:rPr lang="ru-RU" sz="3200" b="1" dirty="0" err="1" smtClean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 его помощники   -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дорожные знаки</a:t>
            </a:r>
          </a:p>
        </p:txBody>
      </p:sp>
      <p:pic>
        <p:nvPicPr>
          <p:cNvPr id="27650" name="Picture 2" descr="http://ds33.detkin-club.ru/images/custom_4/-bezopasnosti-3_5c5fe08a3bfa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708920"/>
            <a:ext cx="3419599" cy="33009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191264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721080" cy="4077072"/>
          </a:xfrm>
        </p:spPr>
        <p:txBody>
          <a:bodyPr/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1. Какой дорожный знак устанавливают</a:t>
            </a:r>
            <a:br>
              <a:rPr lang="ru-RU" sz="4000" b="1" dirty="0" smtClean="0"/>
            </a:br>
            <a:r>
              <a:rPr lang="ru-RU" sz="4000" b="1" dirty="0" smtClean="0"/>
              <a:t> </a:t>
            </a:r>
            <a:r>
              <a:rPr lang="ru-RU" sz="4000" b="1" dirty="0" smtClean="0"/>
              <a:t>в местах </a:t>
            </a:r>
            <a:r>
              <a:rPr lang="ru-RU" sz="4000" b="1" dirty="0" smtClean="0"/>
              <a:t> </a:t>
            </a:r>
            <a:r>
              <a:rPr lang="ru-RU" sz="4000" b="1" dirty="0" smtClean="0"/>
              <a:t>пешеходного перехода?</a:t>
            </a:r>
            <a:br>
              <a:rPr lang="ru-RU" sz="4000" b="1" dirty="0" smtClean="0"/>
            </a:br>
            <a:r>
              <a:rPr lang="ru-RU" sz="4000" b="1" dirty="0" smtClean="0"/>
              <a:t> </a:t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       А                         Б                        В</a:t>
            </a:r>
            <a:endParaRPr lang="ru-RU" sz="4000" b="1" dirty="0"/>
          </a:p>
        </p:txBody>
      </p:sp>
      <p:pic>
        <p:nvPicPr>
          <p:cNvPr id="4" name="Picture 10" descr="1.22 Ð¿ÐµÑÐµÑÐ¾Ð´Ð½ÑÐ¹ Ð¿ÐµÑÐµÑÐ¾Ð´ - ÐÐ¾ÑÐ¾Ð¶Ð½ÑÐµ Ð·Ð½Ð°ÐºÐ¸ - ÐÑÐµÐ´ÑÐ¿ÑÐµÐ¶Ð´Ð°ÑÑÐ¸Ðµ Ð·Ð½Ð°ÐºÐ¸ - ÐÐ°Ð³Ð°Ð·Ð¸Ð½ ÑÐ¾Ð²Ð°ÑÐ¾Ð² Ð¿Ð¾ Ð¾ÑÑÐ°Ð½Ðµ ÑÑÑÐ´Ð° Ð¸ ÑÐµÑÐ½Ð¸ÐºÐµ Ð±ÐµÐ·Ð¾Ð¿Ð°ÑÐ½Ð¾ÑÑÐ¸.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996952"/>
            <a:ext cx="2452053" cy="2136789"/>
          </a:xfrm>
          <a:prstGeom prst="rect">
            <a:avLst/>
          </a:prstGeom>
          <a:noFill/>
        </p:spPr>
      </p:pic>
      <p:pic>
        <p:nvPicPr>
          <p:cNvPr id="5" name="Picture 2" descr="https://vistanews.ru/uploads/posts/2018-01/1515952073_b86f75f0c1b87a0cc8701fff80d399da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3068960"/>
            <a:ext cx="2304256" cy="2304256"/>
          </a:xfrm>
          <a:prstGeom prst="rect">
            <a:avLst/>
          </a:prstGeom>
          <a:noFill/>
        </p:spPr>
      </p:pic>
      <p:sp>
        <p:nvSpPr>
          <p:cNvPr id="361478" name="AutoShape 6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0" name="AutoShape 8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2" name="AutoShape 10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4" name="AutoShape 12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1485" name="Picture 13" descr="C:\Users\Домашний\Desktop\1074094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708920"/>
            <a:ext cx="2092654" cy="29506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721080" cy="4077072"/>
          </a:xfrm>
        </p:spPr>
        <p:txBody>
          <a:bodyPr/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4. Какой дорожный знак устанавливают</a:t>
            </a:r>
            <a:br>
              <a:rPr lang="ru-RU" sz="4000" b="1" dirty="0" smtClean="0"/>
            </a:br>
            <a:r>
              <a:rPr lang="ru-RU" sz="4000" b="1" dirty="0" smtClean="0"/>
              <a:t> на месте пешеходного перехода?</a:t>
            </a:r>
            <a:br>
              <a:rPr lang="ru-RU" sz="4000" b="1" dirty="0" smtClean="0"/>
            </a:br>
            <a:r>
              <a:rPr lang="ru-RU" sz="4000" b="1" dirty="0" smtClean="0"/>
              <a:t> </a:t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                                      В</a:t>
            </a:r>
            <a:endParaRPr lang="ru-RU" sz="4000" b="1" dirty="0"/>
          </a:p>
        </p:txBody>
      </p:sp>
      <p:pic>
        <p:nvPicPr>
          <p:cNvPr id="5" name="Picture 2" descr="https://vistanews.ru/uploads/posts/2018-01/1515952073_b86f75f0c1b87a0cc8701fff80d399da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996952"/>
            <a:ext cx="2304256" cy="2304256"/>
          </a:xfrm>
          <a:prstGeom prst="rect">
            <a:avLst/>
          </a:prstGeom>
          <a:noFill/>
        </p:spPr>
      </p:pic>
      <p:sp>
        <p:nvSpPr>
          <p:cNvPr id="361478" name="AutoShape 6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0" name="AutoShape 8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2" name="AutoShape 10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4" name="AutoShape 12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611560" y="1600201"/>
            <a:ext cx="8075240" cy="218884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721080" cy="4077072"/>
          </a:xfrm>
        </p:spPr>
        <p:txBody>
          <a:bodyPr/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                                      </a:t>
            </a:r>
            <a:endParaRPr lang="ru-RU" sz="4000" b="1" dirty="0"/>
          </a:p>
        </p:txBody>
      </p:sp>
      <p:sp>
        <p:nvSpPr>
          <p:cNvPr id="361478" name="AutoShape 6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0" name="AutoShape 8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2" name="AutoShape 10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4" name="AutoShape 12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0" y="1196752"/>
            <a:ext cx="8075240" cy="2188840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/>
              <a:t>2. Тротуар   - это место движения: </a:t>
            </a:r>
          </a:p>
          <a:p>
            <a:pPr>
              <a:buNone/>
            </a:pPr>
            <a:r>
              <a:rPr lang="ru-RU" b="1" dirty="0" smtClean="0"/>
              <a:t>А)Велосипедов</a:t>
            </a:r>
          </a:p>
          <a:p>
            <a:pPr>
              <a:buNone/>
            </a:pPr>
            <a:r>
              <a:rPr lang="ru-RU" b="1" dirty="0" smtClean="0"/>
              <a:t>Б)Автомобилей</a:t>
            </a:r>
          </a:p>
          <a:p>
            <a:pPr>
              <a:buNone/>
            </a:pPr>
            <a:r>
              <a:rPr lang="ru-RU" b="1" dirty="0" smtClean="0"/>
              <a:t>В) Пешеходов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721080" cy="4077072"/>
          </a:xfrm>
        </p:spPr>
        <p:txBody>
          <a:bodyPr/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                                      </a:t>
            </a:r>
            <a:endParaRPr lang="ru-RU" sz="4000" b="1" dirty="0"/>
          </a:p>
        </p:txBody>
      </p:sp>
      <p:sp>
        <p:nvSpPr>
          <p:cNvPr id="361478" name="AutoShape 6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0" name="AutoShape 8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2" name="AutoShape 10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4" name="AutoShape 12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0" y="1196752"/>
            <a:ext cx="8075240" cy="2188840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/>
              <a:t>2. Тротуар   - это место движения: </a:t>
            </a:r>
          </a:p>
          <a:p>
            <a:pPr>
              <a:buNone/>
            </a:pPr>
            <a:r>
              <a:rPr lang="ru-RU" b="1" dirty="0" smtClean="0"/>
              <a:t>В) Пешеходов</a:t>
            </a:r>
            <a:endParaRPr lang="ru-RU" b="1" dirty="0"/>
          </a:p>
        </p:txBody>
      </p:sp>
      <p:pic>
        <p:nvPicPr>
          <p:cNvPr id="1026" name="Picture 2" descr="http://900igr.net/up/datai/148334/0014-044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348880"/>
            <a:ext cx="5565926" cy="3479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721080" cy="4077072"/>
          </a:xfrm>
        </p:spPr>
        <p:txBody>
          <a:bodyPr/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                                      </a:t>
            </a:r>
            <a:endParaRPr lang="ru-RU" sz="4000" b="1" dirty="0"/>
          </a:p>
        </p:txBody>
      </p:sp>
      <p:sp>
        <p:nvSpPr>
          <p:cNvPr id="361478" name="AutoShape 6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0" name="AutoShape 8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2" name="AutoShape 10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4" name="AutoShape 12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0" y="1196752"/>
            <a:ext cx="8075240" cy="2188840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/>
              <a:t>3</a:t>
            </a:r>
            <a:r>
              <a:rPr lang="ru-RU" sz="4000" b="1" dirty="0" smtClean="0"/>
              <a:t>. Каковы движения школьника , когда он подошёл  к пешеходному переходу?</a:t>
            </a:r>
            <a:endParaRPr lang="ru-RU" sz="4000" b="1" dirty="0" smtClean="0"/>
          </a:p>
          <a:p>
            <a:pPr>
              <a:buNone/>
            </a:pPr>
            <a:r>
              <a:rPr lang="ru-RU" b="1" dirty="0" smtClean="0"/>
              <a:t>А)Посмотреть направо и начинать переход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Б)Посмотреть налево и начинать переход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В) </a:t>
            </a:r>
            <a:r>
              <a:rPr lang="ru-RU" b="1" dirty="0" smtClean="0"/>
              <a:t>Остановиться на тротуаре или обочине, посмотреть в обе стороны и убедиться, что транспорт  тебя </a:t>
            </a:r>
            <a:r>
              <a:rPr lang="ru-RU" b="1" dirty="0" smtClean="0"/>
              <a:t> </a:t>
            </a:r>
            <a:r>
              <a:rPr lang="ru-RU" b="1" dirty="0" smtClean="0"/>
              <a:t>пропускает.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721080" cy="4077072"/>
          </a:xfrm>
        </p:spPr>
        <p:txBody>
          <a:bodyPr/>
          <a:lstStyle/>
          <a:p>
            <a:pPr algn="l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                                      </a:t>
            </a:r>
            <a:endParaRPr lang="ru-RU" sz="4000" b="1" dirty="0"/>
          </a:p>
        </p:txBody>
      </p:sp>
      <p:sp>
        <p:nvSpPr>
          <p:cNvPr id="361478" name="AutoShape 6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0" name="AutoShape 8" descr="https://xn--80atcidr8i.xn--p1ai/upload/iblock/12c/12c295e1b8ea212b6390a96f623bef9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2" name="AutoShape 10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1484" name="AutoShape 12" descr="https://www.t-vid.ru/images/site/catalog/znaki/dor/10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0" y="1196752"/>
            <a:ext cx="8075240" cy="2188840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/>
              <a:t>3</a:t>
            </a:r>
            <a:r>
              <a:rPr lang="ru-RU" sz="4000" b="1" dirty="0" smtClean="0"/>
              <a:t>. Каковы движения школьника , когда он подошёл  к пешеходному переходу?</a:t>
            </a:r>
            <a:endParaRPr lang="ru-RU" sz="4000" b="1" dirty="0" smtClean="0"/>
          </a:p>
          <a:p>
            <a:pPr>
              <a:buNone/>
            </a:pPr>
            <a:r>
              <a:rPr lang="ru-RU" b="1" dirty="0" smtClean="0"/>
              <a:t>В</a:t>
            </a:r>
            <a:r>
              <a:rPr lang="ru-RU" b="1" dirty="0" smtClean="0"/>
              <a:t>) </a:t>
            </a:r>
            <a:r>
              <a:rPr lang="ru-RU" b="1" dirty="0" smtClean="0"/>
              <a:t>Остановиться на тротуаре или обочине, посмотреть в обе стороны и убедиться, что транспорт  тебя </a:t>
            </a:r>
            <a:r>
              <a:rPr lang="ru-RU" b="1" dirty="0" smtClean="0"/>
              <a:t> </a:t>
            </a:r>
            <a:r>
              <a:rPr lang="ru-RU" b="1" dirty="0" smtClean="0"/>
              <a:t>пропускает.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8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9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0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429</Words>
  <Application>Microsoft Office PowerPoint</Application>
  <PresentationFormat>Экран (4:3)</PresentationFormat>
  <Paragraphs>79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15</vt:i4>
      </vt:variant>
      <vt:variant>
        <vt:lpstr>Заголовки слайдов</vt:lpstr>
      </vt:variant>
      <vt:variant>
        <vt:i4>25</vt:i4>
      </vt:variant>
    </vt:vector>
  </HeadingPairs>
  <TitlesOfParts>
    <vt:vector size="40" baseType="lpstr">
      <vt:lpstr>2_Тема Office</vt:lpstr>
      <vt:lpstr>5_Тема Office</vt:lpstr>
      <vt:lpstr>7_Тема Office</vt:lpstr>
      <vt:lpstr>Оформление по умолчанию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5_Оформление по умолчанию</vt:lpstr>
      <vt:lpstr>6_Оформление по умолчанию</vt:lpstr>
      <vt:lpstr>7_Оформление по умолчанию</vt:lpstr>
      <vt:lpstr>8_Оформление по умолчанию</vt:lpstr>
      <vt:lpstr>9_Оформление по умолчанию</vt:lpstr>
      <vt:lpstr>10_Оформление по умолчанию</vt:lpstr>
      <vt:lpstr>10_Тема Office</vt:lpstr>
      <vt:lpstr>ВИКТОРИНА  «Безопасное  поведение на дороге»</vt:lpstr>
      <vt:lpstr>Настоящий пешеход ведет себя уверенно, и водители относятся к нему с уважением.</vt:lpstr>
      <vt:lpstr>Правильно переходить дорогу  помогает «Трехглазый командир улицы» –светофор  и   и его помощники   - дорожные знаки</vt:lpstr>
      <vt:lpstr>      1. Какой дорожный знак устанавливают  в местах  пешеходного перехода?               А                         Б                        В</vt:lpstr>
      <vt:lpstr>      4. Какой дорожный знак устанавливают  на месте пешеходного перехода?                                              В</vt:lpstr>
      <vt:lpstr>                                               </vt:lpstr>
      <vt:lpstr>                                               </vt:lpstr>
      <vt:lpstr>                                               </vt:lpstr>
      <vt:lpstr>                                               </vt:lpstr>
      <vt:lpstr>    </vt:lpstr>
      <vt:lpstr>    </vt:lpstr>
      <vt:lpstr>    </vt:lpstr>
      <vt:lpstr>                                               </vt:lpstr>
      <vt:lpstr>Какое правило нарушили весёлые человечки?</vt:lpstr>
      <vt:lpstr>Слайд 15</vt:lpstr>
      <vt:lpstr>Слайд 16</vt:lpstr>
      <vt:lpstr>Какие правила для велосипедистов нарушили Карандаш и Самоделкин?</vt:lpstr>
      <vt:lpstr>Чего не должен делать Буратино как пассажир?</vt:lpstr>
      <vt:lpstr>Слайд 19</vt:lpstr>
      <vt:lpstr>Какое правило нарушила Дюймовочка?</vt:lpstr>
      <vt:lpstr>Слайд 21</vt:lpstr>
      <vt:lpstr>Найдите ошибку одного из пассажиров.</vt:lpstr>
      <vt:lpstr>Слайд 23</vt:lpstr>
      <vt:lpstr>Слайд 24</vt:lpstr>
      <vt:lpstr>СОБЛЮДАЙТЕ  ПРАВИЛА  ДОРОЖНОГО  ДВИЖЕНИЯ!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Домашний</dc:creator>
  <cp:lastModifiedBy>Домашний</cp:lastModifiedBy>
  <cp:revision>39</cp:revision>
  <dcterms:created xsi:type="dcterms:W3CDTF">2013-04-07T16:12:09Z</dcterms:created>
  <dcterms:modified xsi:type="dcterms:W3CDTF">2019-09-11T09:12:18Z</dcterms:modified>
</cp:coreProperties>
</file>