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57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0" r:id="rId12"/>
    <p:sldId id="269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3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3A12-E3BB-4B89-9C32-267B4A656BF5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772400" cy="1470025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методы формирования навыка чтения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436096" y="3429000"/>
            <a:ext cx="3240360" cy="1239444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Суровегина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В.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полка с книгам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668445"/>
            <a:ext cx="9144000" cy="218955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77770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88556"/>
            <a:ext cx="2808312" cy="3881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440" y="-99392"/>
            <a:ext cx="2818641" cy="3505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140968"/>
            <a:ext cx="2922516" cy="4051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666" y="-63541"/>
            <a:ext cx="2844822" cy="3631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00" y="3528607"/>
            <a:ext cx="3123572" cy="3498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58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89186"/>
            <a:ext cx="3040236" cy="210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04664"/>
            <a:ext cx="2680196" cy="196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4174232" cy="217863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Используемая литература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367279"/>
            <a:ext cx="6400800" cy="17526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nsportal.ru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infourok.ru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71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700"/>
              </a:spcBef>
            </a:pPr>
            <a:r>
              <a:rPr lang="ru-RU" altLang="ru-RU" b="1" dirty="0" smtClean="0">
                <a:solidFill>
                  <a:srgbClr val="A800A8"/>
                </a:solidFill>
              </a:rPr>
              <a:t/>
            </a:r>
            <a:br>
              <a:rPr lang="ru-RU" altLang="ru-RU" b="1" dirty="0" smtClean="0">
                <a:solidFill>
                  <a:srgbClr val="A800A8"/>
                </a:solidFill>
              </a:rPr>
            </a:br>
            <a:r>
              <a:rPr lang="ru-RU" altLang="ru-RU" b="1" dirty="0">
                <a:solidFill>
                  <a:srgbClr val="A800A8"/>
                </a:solidFill>
              </a:rPr>
              <a:t/>
            </a:r>
            <a:br>
              <a:rPr lang="ru-RU" altLang="ru-RU" b="1" dirty="0">
                <a:solidFill>
                  <a:srgbClr val="A800A8"/>
                </a:solidFill>
              </a:rPr>
            </a:br>
            <a:r>
              <a:rPr lang="ru-RU" altLang="ru-RU" b="1" dirty="0" smtClean="0">
                <a:solidFill>
                  <a:srgbClr val="A800A8"/>
                </a:solidFill>
              </a:rPr>
              <a:t/>
            </a:r>
            <a:br>
              <a:rPr lang="ru-RU" altLang="ru-RU" b="1" dirty="0" smtClean="0">
                <a:solidFill>
                  <a:srgbClr val="A800A8"/>
                </a:solidFill>
              </a:rPr>
            </a:br>
            <a:r>
              <a:rPr lang="ru-RU" altLang="ru-RU" b="1" dirty="0">
                <a:solidFill>
                  <a:srgbClr val="A800A8"/>
                </a:solidFill>
              </a:rPr>
              <a:t/>
            </a:r>
            <a:br>
              <a:rPr lang="ru-RU" altLang="ru-RU" b="1" dirty="0">
                <a:solidFill>
                  <a:srgbClr val="A800A8"/>
                </a:solidFill>
              </a:rPr>
            </a:br>
            <a:r>
              <a:rPr lang="ru-RU" altLang="ru-RU" b="1" dirty="0" smtClean="0">
                <a:solidFill>
                  <a:srgbClr val="A800A8"/>
                </a:solidFill>
              </a:rPr>
              <a:t/>
            </a:r>
            <a:br>
              <a:rPr lang="ru-RU" altLang="ru-RU" b="1" dirty="0" smtClean="0">
                <a:solidFill>
                  <a:srgbClr val="A800A8"/>
                </a:solidFill>
              </a:rPr>
            </a:br>
            <a:r>
              <a:rPr lang="ru-RU" alt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 мне – и  я  забуду.</a:t>
            </a:r>
            <a:b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мне – и  я запомню.</a:t>
            </a:r>
            <a:b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Вовлеки меня – и я научусь »</a:t>
            </a:r>
            <a:b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altLang="ru-RU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Древняя мудрость</a:t>
            </a:r>
            <a:br>
              <a:rPr lang="ru-RU" altLang="ru-RU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3861048"/>
            <a:ext cx="4532375" cy="2844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8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9762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rgbClr val="383838"/>
                </a:solidFill>
                <a:latin typeface="Open Sans"/>
              </a:rPr>
              <a:t/>
            </a:r>
            <a:br>
              <a:rPr lang="ru-RU" dirty="0" smtClean="0">
                <a:solidFill>
                  <a:srgbClr val="383838"/>
                </a:solidFill>
                <a:latin typeface="Open Sans"/>
              </a:rPr>
            </a:br>
            <a:r>
              <a:rPr lang="ru-RU" dirty="0">
                <a:solidFill>
                  <a:srgbClr val="383838"/>
                </a:solidFill>
                <a:latin typeface="Open Sans"/>
              </a:rPr>
              <a:t/>
            </a:r>
            <a:br>
              <a:rPr lang="ru-RU" dirty="0">
                <a:solidFill>
                  <a:srgbClr val="383838"/>
                </a:solidFill>
                <a:latin typeface="Open Sans"/>
              </a:rPr>
            </a:br>
            <a:r>
              <a:rPr lang="ru-RU" dirty="0" smtClean="0">
                <a:solidFill>
                  <a:srgbClr val="383838"/>
                </a:solidFill>
                <a:latin typeface="Open Sans"/>
              </a:rPr>
              <a:t/>
            </a:r>
            <a:br>
              <a:rPr lang="ru-RU" dirty="0" smtClean="0">
                <a:solidFill>
                  <a:srgbClr val="383838"/>
                </a:solidFill>
                <a:latin typeface="Open Sans"/>
              </a:rPr>
            </a:br>
            <a:r>
              <a:rPr lang="ru-RU" dirty="0">
                <a:solidFill>
                  <a:srgbClr val="383838"/>
                </a:solidFill>
                <a:latin typeface="Open Sans"/>
              </a:rPr>
              <a:t/>
            </a:r>
            <a:br>
              <a:rPr lang="ru-RU" dirty="0">
                <a:solidFill>
                  <a:srgbClr val="383838"/>
                </a:solidFill>
                <a:latin typeface="Open Sans"/>
              </a:rPr>
            </a:br>
            <a:r>
              <a:rPr lang="ru-RU" sz="3600" dirty="0" smtClean="0">
                <a:latin typeface="Open Sans"/>
              </a:rPr>
              <a:t>	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правильному, беглому, осознанному, выразительному чтению –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задач начального образования.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эта задача чрезвычайно актуальна, так как чтение играет огромную роль в образовании, воспитании 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 человека.</a:t>
            </a:r>
            <a:r>
              <a:rPr lang="ru-RU" sz="3600" dirty="0">
                <a:latin typeface="Open Sans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Следовательно,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систематическая, целенаправленная работа над развитием и совершенствованием навыка чтения.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4911396"/>
            <a:ext cx="2676376" cy="1963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60232" y="4437112"/>
            <a:ext cx="2261812" cy="22861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200" y="1556792"/>
            <a:ext cx="8867328" cy="2513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 defTabSz="449263" fontAlgn="base">
              <a:spcBef>
                <a:spcPts val="75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+mj-lt"/>
              <a:buAutoNum type="arabicPeriod"/>
            </a:pPr>
            <a:r>
              <a:rPr lang="ru-RU" alt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техника 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чтения;</a:t>
            </a:r>
            <a:endParaRPr lang="ru-RU" altLang="ru-RU" sz="3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 defTabSz="449263" fontAlgn="base">
              <a:spcBef>
                <a:spcPts val="75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+mj-lt"/>
              <a:buAutoNum type="arabicPeriod"/>
            </a:pPr>
            <a:r>
              <a:rPr lang="ru-RU" alt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читательской 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  <a:endParaRPr lang="ru-RU" altLang="ru-RU" sz="3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 defTabSz="449263" fontAlgn="base">
              <a:spcBef>
                <a:spcPts val="75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+mj-lt"/>
              <a:buAutoNum type="arabicPeriod"/>
            </a:pPr>
            <a:r>
              <a:rPr lang="ru-RU" alt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активность. Личностный </a:t>
            </a:r>
            <a:r>
              <a:rPr lang="ru-RU" alt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каждого 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ученика.</a:t>
            </a:r>
            <a:endParaRPr lang="ru-RU" altLang="ru-RU" sz="3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6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формирования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правильного, беглого, осознанного, выразительного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чтения. 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709" y="2564904"/>
            <a:ext cx="3287696" cy="303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94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500" y="18637"/>
            <a:ext cx="4495230" cy="3374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370" y="3491570"/>
            <a:ext cx="4483898" cy="3366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9" y="1673639"/>
            <a:ext cx="3605481" cy="4813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бъек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1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разминки      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Чистоговорки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/>
          <a:lstStyle/>
          <a:p>
            <a:pPr marL="347345" indent="-338455" fontAlgn="base">
              <a:spcBef>
                <a:spcPts val="700"/>
              </a:spcBef>
              <a:spcAft>
                <a:spcPts val="0"/>
              </a:spcAft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ла -  ля        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ло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–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лё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       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indent="-338455" fontAlgn="base">
              <a:spcBef>
                <a:spcPts val="700"/>
              </a:spcBef>
              <a:spcAft>
                <a:spcPts val="0"/>
              </a:spcAft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бу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–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бю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       бэ –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бе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indent="-338455" fontAlgn="base">
              <a:spcBef>
                <a:spcPts val="700"/>
              </a:spcBef>
              <a:spcAft>
                <a:spcPts val="0"/>
              </a:spcAft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зу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- 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зю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       зэ – 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зе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indent="-338455" fontAlgn="base">
              <a:spcBef>
                <a:spcPts val="700"/>
              </a:spcBef>
              <a:spcAft>
                <a:spcPts val="0"/>
              </a:spcAft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фу –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фю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    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фэ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- 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фе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7345" indent="-338455" fontAlgn="base">
              <a:spcBef>
                <a:spcPts val="700"/>
              </a:spcBef>
              <a:spcAft>
                <a:spcPts val="0"/>
              </a:spcAft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лу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- 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лю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      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лэ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  -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Lucida Sans Unicode" panose="020B0602030504020204" pitchFamily="34" charset="0"/>
              </a:rPr>
              <a:t>ле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92189" y="1600200"/>
            <a:ext cx="44722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Бы-бы-бы - в лесу выросли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грибы.</a:t>
            </a: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Да-да-да - Здесь холодная вода.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Жи-жи-жи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жи-жи-жи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в нашем доме этажи.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4221089"/>
            <a:ext cx="4608512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59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582" y="154359"/>
            <a:ext cx="6115050" cy="4525963"/>
          </a:xfrm>
        </p:spPr>
        <p:txBody>
          <a:bodyPr>
            <a:normAutofit/>
          </a:bodyPr>
          <a:lstStyle/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466" y="4167060"/>
            <a:ext cx="3197226" cy="2699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953"/>
            <a:ext cx="2900030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632" y="148715"/>
            <a:ext cx="2782332" cy="3647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030" y="2047512"/>
            <a:ext cx="2914436" cy="3326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066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351" y="3536290"/>
            <a:ext cx="3620643" cy="2589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" y="3386654"/>
            <a:ext cx="4716100" cy="3240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0"/>
            <a:ext cx="4843329" cy="3485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02" y="-83153"/>
            <a:ext cx="4454298" cy="3340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117" y="3386654"/>
            <a:ext cx="4444238" cy="3333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360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329b22f14b6ee5c2e1386925ee72932e7b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98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Lucida Sans Unicode</vt:lpstr>
      <vt:lpstr>Open Sans</vt:lpstr>
      <vt:lpstr>Times New Roman</vt:lpstr>
      <vt:lpstr>Тема Office</vt:lpstr>
      <vt:lpstr>Современные методы формирования навыка чтения</vt:lpstr>
      <vt:lpstr>     « Скажи мне – и  я  забуду. Покажи мне – и  я запомню. Вовлеки меня – и я научусь »                    Древняя мудрость </vt:lpstr>
      <vt:lpstr>     Научить детей правильному, беглому, осознанному, выразительному чтению – одна из задач начального образования. И эта задача чрезвычайно актуальна, так как чтение играет огромную роль в образовании, воспитании и развитии человека. Следовательно, необходима систематическая, целенаправленная работа над развитием и совершенствованием навыка чтения.     </vt:lpstr>
      <vt:lpstr>Ожидаемые результаты</vt:lpstr>
      <vt:lpstr>    Упражнения для формирования правильного, беглого, осознанного, выразительного чтения.   </vt:lpstr>
      <vt:lpstr>Презентация PowerPoint</vt:lpstr>
      <vt:lpstr>Игровые разминки       Чистоговорки     </vt:lpstr>
      <vt:lpstr>Презентация PowerPoint</vt:lpstr>
      <vt:lpstr>Презентация PowerPoint</vt:lpstr>
      <vt:lpstr>Презентация PowerPoint</vt:lpstr>
      <vt:lpstr>Используемая литература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PC</dc:creator>
  <cp:lastModifiedBy>anna13khromcova@gmail.com</cp:lastModifiedBy>
  <cp:revision>24</cp:revision>
  <dcterms:created xsi:type="dcterms:W3CDTF">2014-04-08T13:52:26Z</dcterms:created>
  <dcterms:modified xsi:type="dcterms:W3CDTF">2019-04-29T20:27:39Z</dcterms:modified>
</cp:coreProperties>
</file>