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1" r:id="rId2"/>
    <p:sldId id="361" r:id="rId3"/>
    <p:sldId id="359" r:id="rId4"/>
    <p:sldId id="360" r:id="rId5"/>
    <p:sldId id="322" r:id="rId6"/>
    <p:sldId id="257" r:id="rId7"/>
    <p:sldId id="330" r:id="rId8"/>
    <p:sldId id="318" r:id="rId9"/>
    <p:sldId id="305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4" r:id="rId25"/>
    <p:sldId id="272" r:id="rId26"/>
    <p:sldId id="273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6" r:id="rId37"/>
    <p:sldId id="284" r:id="rId38"/>
    <p:sldId id="285" r:id="rId39"/>
    <p:sldId id="287" r:id="rId40"/>
    <p:sldId id="288" r:id="rId41"/>
    <p:sldId id="289" r:id="rId42"/>
    <p:sldId id="290" r:id="rId43"/>
    <p:sldId id="291" r:id="rId44"/>
    <p:sldId id="293" r:id="rId45"/>
    <p:sldId id="292" r:id="rId46"/>
    <p:sldId id="294" r:id="rId47"/>
    <p:sldId id="295" r:id="rId48"/>
    <p:sldId id="296" r:id="rId49"/>
    <p:sldId id="297" r:id="rId50"/>
    <p:sldId id="298" r:id="rId51"/>
    <p:sldId id="300" r:id="rId52"/>
    <p:sldId id="301" r:id="rId53"/>
    <p:sldId id="302" r:id="rId54"/>
    <p:sldId id="303" r:id="rId55"/>
    <p:sldId id="304" r:id="rId56"/>
    <p:sldId id="309" r:id="rId57"/>
    <p:sldId id="310" r:id="rId58"/>
    <p:sldId id="313" r:id="rId59"/>
    <p:sldId id="312" r:id="rId60"/>
    <p:sldId id="314" r:id="rId61"/>
    <p:sldId id="311" r:id="rId62"/>
    <p:sldId id="316" r:id="rId63"/>
    <p:sldId id="317" r:id="rId64"/>
    <p:sldId id="319" r:id="rId65"/>
    <p:sldId id="320" r:id="rId66"/>
    <p:sldId id="323" r:id="rId67"/>
    <p:sldId id="324" r:id="rId68"/>
    <p:sldId id="326" r:id="rId69"/>
    <p:sldId id="327" r:id="rId70"/>
    <p:sldId id="325" r:id="rId71"/>
    <p:sldId id="328" r:id="rId72"/>
    <p:sldId id="331" r:id="rId73"/>
    <p:sldId id="332" r:id="rId74"/>
    <p:sldId id="333" r:id="rId75"/>
    <p:sldId id="334" r:id="rId76"/>
    <p:sldId id="335" r:id="rId77"/>
    <p:sldId id="336" r:id="rId78"/>
    <p:sldId id="337" r:id="rId79"/>
    <p:sldId id="338" r:id="rId80"/>
    <p:sldId id="339" r:id="rId81"/>
    <p:sldId id="340" r:id="rId82"/>
    <p:sldId id="341" r:id="rId83"/>
    <p:sldId id="342" r:id="rId84"/>
    <p:sldId id="343" r:id="rId85"/>
    <p:sldId id="344" r:id="rId86"/>
    <p:sldId id="345" r:id="rId87"/>
    <p:sldId id="347" r:id="rId88"/>
    <p:sldId id="348" r:id="rId89"/>
    <p:sldId id="346" r:id="rId90"/>
    <p:sldId id="349" r:id="rId91"/>
    <p:sldId id="350" r:id="rId92"/>
    <p:sldId id="351" r:id="rId93"/>
    <p:sldId id="352" r:id="rId94"/>
    <p:sldId id="353" r:id="rId95"/>
    <p:sldId id="354" r:id="rId96"/>
    <p:sldId id="355" r:id="rId97"/>
    <p:sldId id="356" r:id="rId98"/>
    <p:sldId id="357" r:id="rId99"/>
    <p:sldId id="358" r:id="rId10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о" initials="о" lastIdx="1" clrIdx="0">
    <p:extLst>
      <p:ext uri="{19B8F6BF-5375-455C-9EA6-DF929625EA0E}">
        <p15:presenceInfo xmlns:p15="http://schemas.microsoft.com/office/powerpoint/2012/main" userId="оо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08CE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50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5E23E-5E79-4893-A645-719C476CD71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2828B-94A9-4BAC-BA8D-5226196CF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5E23E-5E79-4893-A645-719C476CD71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2828B-94A9-4BAC-BA8D-5226196CF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5E23E-5E79-4893-A645-719C476CD71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2828B-94A9-4BAC-BA8D-5226196CF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5E23E-5E79-4893-A645-719C476CD71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2828B-94A9-4BAC-BA8D-5226196CF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5E23E-5E79-4893-A645-719C476CD71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2828B-94A9-4BAC-BA8D-5226196CF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5E23E-5E79-4893-A645-719C476CD71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2828B-94A9-4BAC-BA8D-5226196CF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5E23E-5E79-4893-A645-719C476CD71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2828B-94A9-4BAC-BA8D-5226196CF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5E23E-5E79-4893-A645-719C476CD71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2828B-94A9-4BAC-BA8D-5226196CF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5E23E-5E79-4893-A645-719C476CD71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2828B-94A9-4BAC-BA8D-5226196CF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5E23E-5E79-4893-A645-719C476CD71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2828B-94A9-4BAC-BA8D-5226196CF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5E23E-5E79-4893-A645-719C476CD71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2828B-94A9-4BAC-BA8D-5226196CF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5E23E-5E79-4893-A645-719C476CD71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2828B-94A9-4BAC-BA8D-5226196CF4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76;&#1086;&#1088;&#1086;&#1075;&#1072;%20&#1089;&#1082;&#1072;&#1079;&#1086;&#1082;%202%20&#1082;&#1083;&#1072;&#1089;&#1089;\&#1075;&#1088;&#1080;&#1084;&#1084;%20&#1087;&#1077;&#1089;&#1085;&#1080;\&#1060;&#1080;&#1085;&#1089;&#1082;&#1072;&#1103;%20&#1087;&#1086;&#1083;&#1100;&#1082;&#1072;%20(mp3ostrov.com).mp3" TargetMode="Externa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8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6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5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5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file:///G:\&#1076;&#1086;&#1088;&#1086;&#1075;&#1072;%20&#1089;&#1082;&#1072;&#1079;&#1086;&#1082;%202%20&#1082;&#1083;&#1072;&#1089;&#1089;\&#1075;&#1088;&#1080;&#1084;&#1084;%20&#1087;&#1077;&#1089;&#1085;&#1080;\duet_glupogo_korolya_i_prekrasnoy_princesi.mp3" TargetMode="External"/><Relationship Id="rId1" Type="http://schemas.openxmlformats.org/officeDocument/2006/relationships/audio" Target="file:///G:\&#1076;&#1086;&#1088;&#1086;&#1075;&#1072;%20&#1089;&#1082;&#1072;&#1079;&#1086;&#1082;%202%20&#1082;&#1083;&#1072;&#1089;&#1089;\&#1075;&#1088;&#1080;&#1084;&#1084;%20&#1087;&#1077;&#1089;&#1085;&#1080;\okh-rano_vstajot_ohrana.mp3" TargetMode="External"/><Relationship Id="rId6" Type="http://schemas.openxmlformats.org/officeDocument/2006/relationships/image" Target="../media/image14.png"/><Relationship Id="rId5" Type="http://schemas.openxmlformats.org/officeDocument/2006/relationships/slide" Target="slide6.xm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76;&#1086;&#1088;&#1086;&#1075;&#1072;%20&#1089;&#1082;&#1072;&#1079;&#1086;&#1082;%202%20&#1082;&#1083;&#1072;&#1089;&#1089;\&#1075;&#1088;&#1080;&#1084;&#1084;%20&#1087;&#1077;&#1089;&#1085;&#1080;\&#1089;&#1099;&#1097;&#1080;&#1082;%201%20&#1082;&#1091;&#1087;&#1083;&#1077;&#1090;.mp3" TargetMode="External"/><Relationship Id="rId5" Type="http://schemas.openxmlformats.org/officeDocument/2006/relationships/image" Target="../media/image7.png"/><Relationship Id="rId4" Type="http://schemas.openxmlformats.org/officeDocument/2006/relationships/slide" Target="slide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slide" Target="slide8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8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88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13" Type="http://schemas.openxmlformats.org/officeDocument/2006/relationships/slide" Target="slide26.xml"/><Relationship Id="rId18" Type="http://schemas.openxmlformats.org/officeDocument/2006/relationships/slide" Target="slide31.xml"/><Relationship Id="rId3" Type="http://schemas.openxmlformats.org/officeDocument/2006/relationships/slide" Target="slide11.xml"/><Relationship Id="rId21" Type="http://schemas.openxmlformats.org/officeDocument/2006/relationships/slide" Target="slide34.xml"/><Relationship Id="rId7" Type="http://schemas.openxmlformats.org/officeDocument/2006/relationships/slide" Target="slide20.xml"/><Relationship Id="rId12" Type="http://schemas.openxmlformats.org/officeDocument/2006/relationships/slide" Target="slide25.xml"/><Relationship Id="rId17" Type="http://schemas.openxmlformats.org/officeDocument/2006/relationships/slide" Target="slide30.xml"/><Relationship Id="rId2" Type="http://schemas.openxmlformats.org/officeDocument/2006/relationships/slide" Target="slide10.xml"/><Relationship Id="rId16" Type="http://schemas.openxmlformats.org/officeDocument/2006/relationships/slide" Target="slide29.xml"/><Relationship Id="rId20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slide" Target="slide24.xml"/><Relationship Id="rId5" Type="http://schemas.openxmlformats.org/officeDocument/2006/relationships/slide" Target="slide13.xml"/><Relationship Id="rId15" Type="http://schemas.openxmlformats.org/officeDocument/2006/relationships/slide" Target="slide28.xml"/><Relationship Id="rId10" Type="http://schemas.openxmlformats.org/officeDocument/2006/relationships/slide" Target="slide23.xml"/><Relationship Id="rId19" Type="http://schemas.openxmlformats.org/officeDocument/2006/relationships/slide" Target="slide32.xml"/><Relationship Id="rId4" Type="http://schemas.openxmlformats.org/officeDocument/2006/relationships/slide" Target="slide12.xml"/><Relationship Id="rId9" Type="http://schemas.openxmlformats.org/officeDocument/2006/relationships/slide" Target="slide22.xml"/><Relationship Id="rId14" Type="http://schemas.openxmlformats.org/officeDocument/2006/relationships/slide" Target="slide27.xml"/><Relationship Id="rId22" Type="http://schemas.openxmlformats.org/officeDocument/2006/relationships/slide" Target="slide9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88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88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65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73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" Target="slide75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77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" Target="slide79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6.xml"/><Relationship Id="rId13" Type="http://schemas.openxmlformats.org/officeDocument/2006/relationships/slide" Target="slide78.xml"/><Relationship Id="rId18" Type="http://schemas.openxmlformats.org/officeDocument/2006/relationships/slide" Target="slide93.xml"/><Relationship Id="rId3" Type="http://schemas.openxmlformats.org/officeDocument/2006/relationships/slide" Target="slide67.xml"/><Relationship Id="rId7" Type="http://schemas.openxmlformats.org/officeDocument/2006/relationships/slide" Target="slide20.xml"/><Relationship Id="rId12" Type="http://schemas.openxmlformats.org/officeDocument/2006/relationships/slide" Target="slide74.xml"/><Relationship Id="rId17" Type="http://schemas.openxmlformats.org/officeDocument/2006/relationships/slide" Target="slide91.xml"/><Relationship Id="rId2" Type="http://schemas.openxmlformats.org/officeDocument/2006/relationships/slide" Target="slide64.xml"/><Relationship Id="rId16" Type="http://schemas.openxmlformats.org/officeDocument/2006/relationships/slide" Target="slide89.xml"/><Relationship Id="rId20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11" Type="http://schemas.openxmlformats.org/officeDocument/2006/relationships/slide" Target="slide87.xml"/><Relationship Id="rId5" Type="http://schemas.openxmlformats.org/officeDocument/2006/relationships/slide" Target="slide70.xml"/><Relationship Id="rId15" Type="http://schemas.openxmlformats.org/officeDocument/2006/relationships/slide" Target="slide95.xml"/><Relationship Id="rId10" Type="http://schemas.openxmlformats.org/officeDocument/2006/relationships/slide" Target="slide82.xml"/><Relationship Id="rId19" Type="http://schemas.openxmlformats.org/officeDocument/2006/relationships/slide" Target="slide97.xml"/><Relationship Id="rId4" Type="http://schemas.openxmlformats.org/officeDocument/2006/relationships/slide" Target="slide68.xml"/><Relationship Id="rId9" Type="http://schemas.openxmlformats.org/officeDocument/2006/relationships/slide" Target="slide80.xml"/><Relationship Id="rId14" Type="http://schemas.openxmlformats.org/officeDocument/2006/relationships/slide" Target="slide85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" Target="slide81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" Target="slide84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" Target="slide86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" Target="slide88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" Target="slide90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" Target="slide92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" Target="slide94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" Target="slide96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" Target="slide98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799431" y="1700808"/>
            <a:ext cx="5545138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5400" dirty="0" smtClean="0">
                <a:solidFill>
                  <a:srgbClr val="FFFF66"/>
                </a:solidFill>
              </a:rPr>
              <a:t>«По тропам сказок Германии»</a:t>
            </a:r>
            <a:endParaRPr lang="ru-RU" altLang="ru-RU" sz="5400" dirty="0">
              <a:solidFill>
                <a:srgbClr val="FFFF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79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345638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2408CE"/>
                </a:solidFill>
              </a:rPr>
              <a:t>В какой сказке от упорного взбивания перины на земле шел снег?</a:t>
            </a:r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7668344" y="522920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484784"/>
            <a:ext cx="8229600" cy="337038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2408CE"/>
                </a:solidFill>
              </a:rPr>
              <a:t>В какой сказке королевна вынуждена была торговать глиняными горшками и плошками?</a:t>
            </a:r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7668344" y="5517232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401845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2408CE"/>
                </a:solidFill>
              </a:rPr>
              <a:t>Что должен был  делать каждый </a:t>
            </a:r>
            <a:r>
              <a:rPr lang="ru-RU" b="1" dirty="0" smtClean="0">
                <a:solidFill>
                  <a:srgbClr val="2408CE"/>
                </a:solidFill>
              </a:rPr>
              <a:t>желающий  </a:t>
            </a:r>
            <a:r>
              <a:rPr lang="ru-RU" b="1" dirty="0">
                <a:solidFill>
                  <a:srgbClr val="2408CE"/>
                </a:solidFill>
              </a:rPr>
              <a:t>проехать из деревни в </a:t>
            </a:r>
            <a:r>
              <a:rPr lang="ru-RU" b="1" dirty="0" smtClean="0">
                <a:solidFill>
                  <a:srgbClr val="2408CE"/>
                </a:solidFill>
              </a:rPr>
              <a:t>город в сказке «Горшок каши»?</a:t>
            </a:r>
            <a:endParaRPr lang="ru-RU" b="1" dirty="0">
              <a:solidFill>
                <a:srgbClr val="2408CE"/>
              </a:solidFill>
            </a:endParaRPr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7308304" y="5373216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4006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2408CE"/>
                </a:solidFill>
              </a:rPr>
              <a:t>Какой бронзовый памятник установлен в городе Бремен?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7596336" y="5517232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2348880"/>
            <a:ext cx="743376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2408CE"/>
                </a:solidFill>
              </a:rPr>
              <a:t>Чему обучились герои сказки</a:t>
            </a:r>
          </a:p>
          <a:p>
            <a:pPr algn="ctr"/>
            <a:r>
              <a:rPr lang="ru-RU" sz="4400" b="1" dirty="0" smtClean="0">
                <a:solidFill>
                  <a:srgbClr val="2408CE"/>
                </a:solidFill>
              </a:rPr>
              <a:t> «Три брата»,</a:t>
            </a:r>
          </a:p>
          <a:p>
            <a:pPr algn="ctr"/>
            <a:r>
              <a:rPr lang="ru-RU" sz="4400" b="1" dirty="0" smtClean="0">
                <a:solidFill>
                  <a:srgbClr val="2408CE"/>
                </a:solidFill>
              </a:rPr>
              <a:t> странствуя по белу свету?</a:t>
            </a:r>
            <a:endParaRPr lang="ru-RU" sz="4400" b="1" dirty="0"/>
          </a:p>
        </p:txBody>
      </p:sp>
      <p:sp>
        <p:nvSpPr>
          <p:cNvPr id="7" name="Солнце 6">
            <a:hlinkClick r:id="rId2" action="ppaction://hlinksldjump"/>
          </p:cNvPr>
          <p:cNvSpPr/>
          <p:nvPr/>
        </p:nvSpPr>
        <p:spPr>
          <a:xfrm>
            <a:off x="7452320" y="5157192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2408CE"/>
                </a:solidFill>
              </a:rPr>
              <a:t>По иллюстрации узнать сказку</a:t>
            </a:r>
          </a:p>
        </p:txBody>
      </p:sp>
      <p:sp>
        <p:nvSpPr>
          <p:cNvPr id="3" name="Солнце 2">
            <a:hlinkClick r:id="rId2" action="ppaction://hlinksldjump"/>
          </p:cNvPr>
          <p:cNvSpPr/>
          <p:nvPr/>
        </p:nvSpPr>
        <p:spPr>
          <a:xfrm>
            <a:off x="7092280" y="5157192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636912"/>
            <a:ext cx="84049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2408CE"/>
                </a:solidFill>
              </a:rPr>
              <a:t>Прослушать музыкальный отрывок, </a:t>
            </a:r>
          </a:p>
          <a:p>
            <a:pPr algn="ctr"/>
            <a:r>
              <a:rPr lang="ru-RU" sz="4000" b="1" dirty="0" smtClean="0">
                <a:solidFill>
                  <a:srgbClr val="2408CE"/>
                </a:solidFill>
              </a:rPr>
              <a:t>назвать сказку и героев</a:t>
            </a:r>
            <a:endParaRPr lang="ru-RU" sz="4000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7524328" y="5373216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324036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2408CE"/>
                </a:solidFill>
              </a:rPr>
              <a:t>Показать танец храброго портняжки: движения имитируют работу портного</a:t>
            </a:r>
            <a:br>
              <a:rPr lang="ru-RU" b="1" dirty="0">
                <a:solidFill>
                  <a:srgbClr val="2408CE"/>
                </a:solidFill>
              </a:rPr>
            </a:br>
            <a:endParaRPr lang="ru-RU" b="1" dirty="0">
              <a:solidFill>
                <a:srgbClr val="2408CE"/>
              </a:solidFill>
            </a:endParaRPr>
          </a:p>
        </p:txBody>
      </p:sp>
      <p:sp>
        <p:nvSpPr>
          <p:cNvPr id="4" name="Солнце 3">
            <a:hlinkClick r:id="rId3" action="ppaction://hlinksldjump"/>
          </p:cNvPr>
          <p:cNvSpPr/>
          <p:nvPr/>
        </p:nvSpPr>
        <p:spPr>
          <a:xfrm>
            <a:off x="1043608" y="558924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Финская полька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929454" y="478632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2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517058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2408CE"/>
                </a:solidFill>
              </a:rPr>
              <a:t>Кто </a:t>
            </a:r>
            <a:r>
              <a:rPr lang="ru-RU" b="1" dirty="0">
                <a:solidFill>
                  <a:srgbClr val="2408CE"/>
                </a:solidFill>
              </a:rPr>
              <a:t>и в какой сказке пел такую песенку</a:t>
            </a:r>
            <a:r>
              <a:rPr lang="ru-RU" b="1" dirty="0" smtClean="0">
                <a:solidFill>
                  <a:srgbClr val="2408CE"/>
                </a:solidFill>
              </a:rPr>
              <a:t>:</a:t>
            </a:r>
            <a:br>
              <a:rPr lang="ru-RU" b="1" dirty="0" smtClean="0">
                <a:solidFill>
                  <a:srgbClr val="2408CE"/>
                </a:solidFill>
              </a:rPr>
            </a:br>
            <a:r>
              <a:rPr lang="ru-RU" b="1" dirty="0">
                <a:solidFill>
                  <a:srgbClr val="2408CE"/>
                </a:solidFill>
              </a:rPr>
              <a:t/>
            </a:r>
            <a:br>
              <a:rPr lang="ru-RU" b="1" dirty="0">
                <a:solidFill>
                  <a:srgbClr val="2408CE"/>
                </a:solidFill>
              </a:rPr>
            </a:br>
            <a:r>
              <a:rPr lang="ru-RU" b="1" dirty="0">
                <a:solidFill>
                  <a:srgbClr val="2408CE"/>
                </a:solidFill>
              </a:rPr>
              <a:t>Хороши у нас наряды,</a:t>
            </a:r>
            <a:br>
              <a:rPr lang="ru-RU" b="1" dirty="0">
                <a:solidFill>
                  <a:srgbClr val="2408CE"/>
                </a:solidFill>
              </a:rPr>
            </a:br>
            <a:r>
              <a:rPr lang="ru-RU" b="1" dirty="0">
                <a:solidFill>
                  <a:srgbClr val="2408CE"/>
                </a:solidFill>
              </a:rPr>
              <a:t>Значит, не о чем тужить!</a:t>
            </a:r>
            <a:br>
              <a:rPr lang="ru-RU" b="1" dirty="0">
                <a:solidFill>
                  <a:srgbClr val="2408CE"/>
                </a:solidFill>
              </a:rPr>
            </a:br>
            <a:r>
              <a:rPr lang="ru-RU" b="1" dirty="0">
                <a:solidFill>
                  <a:srgbClr val="2408CE"/>
                </a:solidFill>
              </a:rPr>
              <a:t>Мы нарядам нашим рады</a:t>
            </a:r>
            <a:br>
              <a:rPr lang="ru-RU" b="1" dirty="0">
                <a:solidFill>
                  <a:srgbClr val="2408CE"/>
                </a:solidFill>
              </a:rPr>
            </a:br>
            <a:r>
              <a:rPr lang="ru-RU" b="1" dirty="0">
                <a:solidFill>
                  <a:srgbClr val="2408CE"/>
                </a:solidFill>
              </a:rPr>
              <a:t>И сапог не будем шить.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лнце 2">
            <a:hlinkClick r:id="rId2" action="ppaction://hlinksldjump"/>
          </p:cNvPr>
          <p:cNvSpPr/>
          <p:nvPr/>
        </p:nvSpPr>
        <p:spPr>
          <a:xfrm>
            <a:off x="7812360" y="566124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452251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2408CE"/>
                </a:solidFill>
              </a:rPr>
              <a:t>«Ожившая картина</a:t>
            </a:r>
            <a:r>
              <a:rPr lang="ru-RU" b="1" dirty="0" smtClean="0">
                <a:solidFill>
                  <a:srgbClr val="2408CE"/>
                </a:solidFill>
              </a:rPr>
              <a:t>».</a:t>
            </a:r>
            <a:br>
              <a:rPr lang="ru-RU" b="1" dirty="0" smtClean="0">
                <a:solidFill>
                  <a:srgbClr val="2408CE"/>
                </a:solidFill>
              </a:rPr>
            </a:br>
            <a:r>
              <a:rPr lang="ru-RU" b="1" dirty="0" smtClean="0">
                <a:solidFill>
                  <a:srgbClr val="2408CE"/>
                </a:solidFill>
              </a:rPr>
              <a:t/>
            </a:r>
            <a:br>
              <a:rPr lang="ru-RU" b="1" dirty="0" smtClean="0">
                <a:solidFill>
                  <a:srgbClr val="2408CE"/>
                </a:solidFill>
              </a:rPr>
            </a:br>
            <a:r>
              <a:rPr lang="ru-RU" b="1" dirty="0" smtClean="0">
                <a:solidFill>
                  <a:srgbClr val="2408CE"/>
                </a:solidFill>
              </a:rPr>
              <a:t> </a:t>
            </a:r>
            <a:r>
              <a:rPr lang="ru-RU" b="1" dirty="0">
                <a:solidFill>
                  <a:srgbClr val="2408CE"/>
                </a:solidFill>
              </a:rPr>
              <a:t>Участвуют все; </a:t>
            </a:r>
            <a:r>
              <a:rPr lang="ru-RU" b="1" dirty="0" smtClean="0">
                <a:solidFill>
                  <a:srgbClr val="2408CE"/>
                </a:solidFill>
              </a:rPr>
              <a:t/>
            </a:r>
            <a:br>
              <a:rPr lang="ru-RU" b="1" dirty="0" smtClean="0">
                <a:solidFill>
                  <a:srgbClr val="2408CE"/>
                </a:solidFill>
              </a:rPr>
            </a:br>
            <a:r>
              <a:rPr lang="ru-RU" b="1" dirty="0" smtClean="0">
                <a:solidFill>
                  <a:srgbClr val="2408CE"/>
                </a:solidFill>
              </a:rPr>
              <a:t>команды </a:t>
            </a:r>
            <a:r>
              <a:rPr lang="ru-RU" b="1" dirty="0">
                <a:solidFill>
                  <a:srgbClr val="2408CE"/>
                </a:solidFill>
              </a:rPr>
              <a:t>получают конверты с картинами и показывают их.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лнце 2">
            <a:hlinkClick r:id="rId2" action="ppaction://hlinksldjump"/>
          </p:cNvPr>
          <p:cNvSpPr/>
          <p:nvPr/>
        </p:nvSpPr>
        <p:spPr>
          <a:xfrm>
            <a:off x="7524328" y="5517232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640960" cy="639472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учащихся к чтению сказок Братьев Гримм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систематизировать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о прочитанных сказках Братьев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Гримм;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способствовать формированию мировоззрения посредством анализа действий и поступков сказочных персонажей.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(повышать) интерес к изучению немецкого языка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привитие уважения к жанру народного творчества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(сказке).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02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1916832"/>
            <a:ext cx="56166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4000" b="1" dirty="0" smtClean="0">
                <a:solidFill>
                  <a:srgbClr val="2408CE"/>
                </a:solidFill>
              </a:rPr>
              <a:t>Маленький старичок с морщинистым лицом и длинной, белой, как снег, бородой. </a:t>
            </a:r>
            <a:endParaRPr lang="ru-RU" sz="4000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7740352" y="558924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2060848"/>
            <a:ext cx="59046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4000" b="1" dirty="0" smtClean="0">
                <a:solidFill>
                  <a:srgbClr val="2408CE"/>
                </a:solidFill>
              </a:rPr>
              <a:t>Маленький юркий человечек – большеголовый, длиннорукий, на тонких ножках.</a:t>
            </a:r>
            <a:endParaRPr lang="ru-RU" sz="4000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7668344" y="5445224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93709" y="1196752"/>
            <a:ext cx="676875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молодой паренек-портной с </a:t>
            </a:r>
            <a:r>
              <a:rPr lang="ru-RU" sz="4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 хитрости и находчивости смог без труда справиться с огромными великанами и разбойниками. За это король отдал за него замуж свою дочь.</a:t>
            </a:r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7740352" y="558924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2492896"/>
            <a:ext cx="73448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2408CE"/>
                </a:solidFill>
              </a:rPr>
              <a:t>Маленькая красивая девочка – белая, как снег, и румяная, как кровь, а волосы у неё были чернее черного дерева</a:t>
            </a:r>
            <a:r>
              <a:rPr lang="ru-RU" b="1" dirty="0" smtClean="0">
                <a:solidFill>
                  <a:srgbClr val="2408CE"/>
                </a:solidFill>
              </a:rPr>
              <a:t>.</a:t>
            </a:r>
            <a:endParaRPr lang="ru-RU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7956376" y="566124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2564904"/>
            <a:ext cx="669674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2408CE"/>
                </a:solidFill>
              </a:rPr>
              <a:t>Своей красотой она прославилась на весь свет. Она была хороша выше всякой меры, но зато высокомерна, как никто.</a:t>
            </a:r>
            <a:endParaRPr lang="ru-RU" sz="4000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7524328" y="5517232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2420888"/>
            <a:ext cx="741682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 </a:t>
            </a:r>
            <a:r>
              <a:rPr lang="ru-RU" sz="4000" b="1" dirty="0" smtClean="0">
                <a:solidFill>
                  <a:srgbClr val="2408CE"/>
                </a:solidFill>
              </a:rPr>
              <a:t>«Жил на свете сапожник. Денег у него совсем не было. И так он  наконец обеднел, что остался у него всего только один кусок кожи на пару сапог».</a:t>
            </a:r>
            <a:endParaRPr lang="ru-RU" sz="4000" dirty="0"/>
          </a:p>
        </p:txBody>
      </p:sp>
      <p:sp>
        <p:nvSpPr>
          <p:cNvPr id="7" name="Солнце 6">
            <a:hlinkClick r:id="rId2" action="ppaction://hlinksldjump"/>
          </p:cNvPr>
          <p:cNvSpPr/>
          <p:nvPr/>
        </p:nvSpPr>
        <p:spPr>
          <a:xfrm>
            <a:off x="7452320" y="5373216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844824"/>
            <a:ext cx="66967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2408CE"/>
                </a:solidFill>
              </a:rPr>
              <a:t>«Жила-была в деревне бедная старуха. Собрала она раз в миску бобов и хотела  было их сварить»</a:t>
            </a:r>
            <a:endParaRPr lang="ru-RU" sz="4000" dirty="0"/>
          </a:p>
        </p:txBody>
      </p:sp>
      <p:sp>
        <p:nvSpPr>
          <p:cNvPr id="6" name="Солнце 5">
            <a:hlinkClick r:id="rId2" action="ppaction://hlinksldjump"/>
          </p:cNvPr>
          <p:cNvSpPr/>
          <p:nvPr/>
        </p:nvSpPr>
        <p:spPr>
          <a:xfrm>
            <a:off x="7812360" y="566124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лнце 6">
            <a:hlinkClick r:id="rId2" action="ppaction://hlinksldjump"/>
          </p:cNvPr>
          <p:cNvSpPr/>
          <p:nvPr/>
        </p:nvSpPr>
        <p:spPr>
          <a:xfrm>
            <a:off x="683568" y="558924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у одной вдовы две дочери: одна была красивая, работящая, другая – уродливая и ленивая</a:t>
            </a:r>
            <a:endParaRPr lang="ru-RU" sz="4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423448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2408CE"/>
                </a:solidFill>
              </a:rPr>
              <a:t>«Жил однажды в Швейцарии старый граф; был у него единственный сын, да и тот был </a:t>
            </a:r>
            <a:r>
              <a:rPr lang="ru-RU" b="1" dirty="0" err="1" smtClean="0">
                <a:solidFill>
                  <a:srgbClr val="2408CE"/>
                </a:solidFill>
              </a:rPr>
              <a:t>дурак</a:t>
            </a:r>
            <a:r>
              <a:rPr lang="ru-RU" b="1" dirty="0" smtClean="0">
                <a:solidFill>
                  <a:srgbClr val="2408CE"/>
                </a:solidFill>
              </a:rPr>
              <a:t>, ничему не мог научиться»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7596336" y="566124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4882554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«Несчастный случай»</a:t>
            </a:r>
            <a:b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баллов</a:t>
            </a:r>
            <a:endParaRPr lang="ru-RU" sz="6000" b="1" dirty="0">
              <a:solidFill>
                <a:srgbClr val="2408C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7668344" y="5517232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Яков и Вильгельм Гримм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ÐÑÐ°ÑÑÑ ÐÑÐ¸Ð¼Ð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071442"/>
            <a:ext cx="4359547" cy="5695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46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9791" y="2204864"/>
            <a:ext cx="78488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2408CE"/>
                </a:solidFill>
              </a:rPr>
              <a:t>Мельник, петух, балалайка, осёл, окно, охотник, собака,</a:t>
            </a:r>
            <a:endParaRPr lang="ru-RU" sz="4000" dirty="0"/>
          </a:p>
        </p:txBody>
      </p:sp>
      <p:sp>
        <p:nvSpPr>
          <p:cNvPr id="6" name="Солнце 5">
            <a:hlinkClick r:id="rId2" action="ppaction://hlinksldjump"/>
          </p:cNvPr>
          <p:cNvSpPr/>
          <p:nvPr/>
        </p:nvSpPr>
        <p:spPr>
          <a:xfrm>
            <a:off x="7380312" y="5085184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2060848"/>
            <a:ext cx="789915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2408CE"/>
                </a:solidFill>
              </a:rPr>
              <a:t>Варенье, жилетка, мухи, великан, </a:t>
            </a:r>
          </a:p>
          <a:p>
            <a:r>
              <a:rPr lang="ru-RU" sz="4000" b="1" dirty="0" smtClean="0">
                <a:solidFill>
                  <a:srgbClr val="2408CE"/>
                </a:solidFill>
              </a:rPr>
              <a:t>разбойники, Ганс</a:t>
            </a:r>
            <a:endParaRPr lang="ru-RU" sz="4000" dirty="0"/>
          </a:p>
        </p:txBody>
      </p:sp>
      <p:sp>
        <p:nvSpPr>
          <p:cNvPr id="6" name="Солнце 5">
            <a:hlinkClick r:id="rId2" action="ppaction://hlinksldjump"/>
          </p:cNvPr>
          <p:cNvSpPr/>
          <p:nvPr/>
        </p:nvSpPr>
        <p:spPr>
          <a:xfrm>
            <a:off x="7668344" y="5373216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2420888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2408CE"/>
                </a:solidFill>
              </a:rPr>
              <a:t>Кроватки, ложки, чашки, гребень</a:t>
            </a:r>
            <a:endParaRPr lang="ru-RU" sz="4000" dirty="0"/>
          </a:p>
        </p:txBody>
      </p:sp>
      <p:sp>
        <p:nvSpPr>
          <p:cNvPr id="6" name="Солнце 5">
            <a:hlinkClick r:id="rId2" action="ppaction://hlinksldjump"/>
          </p:cNvPr>
          <p:cNvSpPr/>
          <p:nvPr/>
        </p:nvSpPr>
        <p:spPr>
          <a:xfrm>
            <a:off x="7524328" y="530120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2924944"/>
            <a:ext cx="48243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2408CE"/>
                </a:solidFill>
              </a:rPr>
              <a:t>Шмель, грабли, заяц</a:t>
            </a:r>
            <a:endParaRPr lang="ru-RU" sz="4000" dirty="0"/>
          </a:p>
        </p:txBody>
      </p:sp>
      <p:sp>
        <p:nvSpPr>
          <p:cNvPr id="6" name="Солнце 5">
            <a:hlinkClick r:id="rId2" action="ppaction://hlinksldjump"/>
          </p:cNvPr>
          <p:cNvSpPr/>
          <p:nvPr/>
        </p:nvSpPr>
        <p:spPr>
          <a:xfrm>
            <a:off x="7524328" y="5445224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7524328" y="4797152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63688" y="2136339"/>
            <a:ext cx="50943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glow rad="228600">
                    <a:srgbClr val="0BD0D9">
                      <a:satMod val="175000"/>
                      <a:alpha val="40000"/>
                    </a:srgbClr>
                  </a:glow>
                </a:effectLst>
                <a:latin typeface="Arial" pitchFamily="34" charset="0"/>
                <a:ea typeface="Times New Roman" pitchFamily="18" charset="0"/>
              </a:rPr>
              <a:t>30 баллов. «Счастливый  случай».</a:t>
            </a:r>
            <a:endParaRPr lang="ru-RU" sz="54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glow rad="228600">
                  <a:srgbClr val="0BD0D9">
                    <a:satMod val="175000"/>
                    <a:alpha val="40000"/>
                  </a:srgbClr>
                </a:glo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302433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C00000"/>
                </a:solidFill>
              </a:rPr>
              <a:t>Перед вами список сказок братьев Гримм и одно название сказки, принадлежащей перу другого писателя. </a:t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Вам нужно найти «лишнюю» сказку.</a:t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 Если вы назовёте автора этой сказки, </a:t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ваши баллы удвоятся.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115616" y="3159839"/>
            <a:ext cx="662473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2408CE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«Храбрый портняжка»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2408CE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«Лиса и гуси»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2408CE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«Умная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2408CE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Эльза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2408CE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2408CE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«Спящая красавица»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2408CE"/>
              </a:solidFill>
              <a:effectLst/>
              <a:latin typeface="Arial" pitchFamily="34" charset="0"/>
            </a:endParaRPr>
          </a:p>
        </p:txBody>
      </p:sp>
      <p:sp>
        <p:nvSpPr>
          <p:cNvPr id="8" name="Солнце 7">
            <a:hlinkClick r:id="rId2" action="ppaction://hlinksldjump"/>
          </p:cNvPr>
          <p:cNvSpPr/>
          <p:nvPr/>
        </p:nvSpPr>
        <p:spPr>
          <a:xfrm>
            <a:off x="7524328" y="5445224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&amp;Gcy;&amp;icy;&amp;fcy; &amp;acy;&amp;ncy;&amp;icy;&amp;mcy;&amp;acy;&amp;tscy;&amp;icy;&amp;yacy;. &amp;Scy;&amp;ncy;&amp;iecy;&amp;zhcy;&amp;ncy;&amp;ycy;&amp;jcy; &amp;vcy;&amp;iecy;&amp;chcy;&amp;iecy;&amp;rcy;. &amp;Pcy;&amp;acy;&amp;dcy;&amp;acy;&amp;yucy;&amp;shchcy;&amp;icy;&amp;jcy; &amp;scy;&amp;ncy;&amp;iecy;&amp;gcy;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</p:spPr>
      </p:pic>
      <p:pic>
        <p:nvPicPr>
          <p:cNvPr id="41986" name="Picture 2" descr="C:\Documents and Settings\UserXP\Мои документы\гримм\x_534379fb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548680"/>
            <a:ext cx="4176464" cy="60875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43608" y="188640"/>
            <a:ext cx="731296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«Госпожа Метелица»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6" name="Солнце 5">
            <a:hlinkClick r:id="rId4" action="ppaction://hlinksldjump"/>
          </p:cNvPr>
          <p:cNvSpPr/>
          <p:nvPr/>
        </p:nvSpPr>
        <p:spPr>
          <a:xfrm>
            <a:off x="7452320" y="522920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Documents and Settings\UserXP\Мои документы\гримм\skazki-027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8103794" cy="50405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87624" y="332656"/>
            <a:ext cx="66123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«Король </a:t>
            </a:r>
            <a:r>
              <a:rPr lang="ru-RU" sz="4800" b="1" dirty="0" err="1" smtClean="0">
                <a:solidFill>
                  <a:srgbClr val="FF0000"/>
                </a:solidFill>
              </a:rPr>
              <a:t>Дроздобород</a:t>
            </a:r>
            <a:r>
              <a:rPr lang="ru-RU" sz="4800" b="1" dirty="0" smtClean="0">
                <a:solidFill>
                  <a:srgbClr val="FF0000"/>
                </a:solidFill>
              </a:rPr>
              <a:t>»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" name="Солнце 5">
            <a:hlinkClick r:id="rId3" action="ppaction://hlinksldjump"/>
          </p:cNvPr>
          <p:cNvSpPr/>
          <p:nvPr/>
        </p:nvSpPr>
        <p:spPr>
          <a:xfrm>
            <a:off x="7812360" y="26064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C:\Documents and Settings\UserXP\Мои документы\гримм\p0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4968552" cy="6220627"/>
          </a:xfrm>
          <a:prstGeom prst="rect">
            <a:avLst/>
          </a:prstGeom>
          <a:noFill/>
        </p:spPr>
      </p:pic>
      <p:pic>
        <p:nvPicPr>
          <p:cNvPr id="44035" name="Picture 3" descr="C:\Documents and Settings\UserXP\Мои документы\гримм\p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124744"/>
            <a:ext cx="3398979" cy="3888432"/>
          </a:xfrm>
          <a:prstGeom prst="rect">
            <a:avLst/>
          </a:prstGeom>
          <a:noFill/>
        </p:spPr>
      </p:pic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1259632" y="5661248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Проедать дорогу в каше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Солнце 7">
            <a:hlinkClick r:id="rId4" action="ppaction://hlinksldjump"/>
          </p:cNvPr>
          <p:cNvSpPr/>
          <p:nvPr/>
        </p:nvSpPr>
        <p:spPr>
          <a:xfrm>
            <a:off x="7812360" y="5517232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remen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39752" y="332656"/>
            <a:ext cx="4521200" cy="6032500"/>
          </a:xfrm>
          <a:prstGeom prst="rect">
            <a:avLst/>
          </a:prstGeom>
        </p:spPr>
      </p:pic>
      <p:sp>
        <p:nvSpPr>
          <p:cNvPr id="6" name="Солнце 5">
            <a:hlinkClick r:id="rId5" action="ppaction://hlinksldjump"/>
          </p:cNvPr>
          <p:cNvSpPr/>
          <p:nvPr/>
        </p:nvSpPr>
        <p:spPr>
          <a:xfrm>
            <a:off x="7956376" y="5157192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okh-rano_vstajot_ohra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786710" y="1714488"/>
            <a:ext cx="304800" cy="304800"/>
          </a:xfrm>
          <a:prstGeom prst="rect">
            <a:avLst/>
          </a:prstGeom>
        </p:spPr>
      </p:pic>
      <p:pic>
        <p:nvPicPr>
          <p:cNvPr id="10" name="duet_glupogo_korolya_i_prekrasnoy_princesi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7643834" y="25003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2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908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4" r="7246" b="6888"/>
          <a:stretch/>
        </p:blipFill>
        <p:spPr>
          <a:xfrm>
            <a:off x="1547664" y="-116295"/>
            <a:ext cx="5544616" cy="6849975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6" t="8330" r="9852"/>
          <a:stretch/>
        </p:blipFill>
        <p:spPr>
          <a:xfrm>
            <a:off x="5271591" y="210767"/>
            <a:ext cx="2808313" cy="1993604"/>
          </a:xfrm>
          <a:prstGeom prst="rect">
            <a:avLst/>
          </a:prstGeom>
        </p:spPr>
      </p:pic>
      <p:sp>
        <p:nvSpPr>
          <p:cNvPr id="4" name="Капля 3"/>
          <p:cNvSpPr/>
          <p:nvPr/>
        </p:nvSpPr>
        <p:spPr>
          <a:xfrm>
            <a:off x="-468560" y="620688"/>
            <a:ext cx="5256584" cy="6127507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Братья Гримм разъезжали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всей Германии в поисках сказок. Оказывается, сказки, которые мы все так любим, придумали вовсе не братья Гримм. Они собирали то, что придумал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народ, поскольку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раньше сказки передавались из уст в уста устно. Книг было крайне мало, тем более со сказками. В своих поисках сказок братья обращались к родственникам, знакомым и незнакомым, чаще всего к пожилым людям. Среди тех, кто помогал им – скромные служанки и дочки богатых родителей. </a:t>
            </a:r>
          </a:p>
        </p:txBody>
      </p:sp>
    </p:spTree>
    <p:extLst>
      <p:ext uri="{BB962C8B-B14F-4D97-AF65-F5344CB8AC3E}">
        <p14:creationId xmlns:p14="http://schemas.microsoft.com/office/powerpoint/2010/main" val="2437451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59259E-6 L 0.00625 0.6641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3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2780928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Брить, ковать, фехтовать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Солнце 5">
            <a:hlinkClick r:id="rId2" action="ppaction://hlinksldjump"/>
          </p:cNvPr>
          <p:cNvSpPr/>
          <p:nvPr/>
        </p:nvSpPr>
        <p:spPr>
          <a:xfrm>
            <a:off x="7740352" y="530120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3134114_skazki00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332656"/>
            <a:ext cx="5832648" cy="6075675"/>
          </a:xfrm>
          <a:prstGeom prst="rect">
            <a:avLst/>
          </a:prstGeom>
        </p:spPr>
      </p:pic>
      <p:sp>
        <p:nvSpPr>
          <p:cNvPr id="17" name="Солнце 16">
            <a:hlinkClick r:id="rId3" action="ppaction://hlinksldjump"/>
          </p:cNvPr>
          <p:cNvSpPr/>
          <p:nvPr/>
        </p:nvSpPr>
        <p:spPr>
          <a:xfrm>
            <a:off x="7812360" y="5373216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3" descr="C:\Documents and Settings\UserXP\Мои документы\Мои рисунки\гримм\i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72816"/>
            <a:ext cx="5184576" cy="432048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43608" y="332656"/>
            <a:ext cx="671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«</a:t>
            </a:r>
            <a:r>
              <a:rPr lang="ru-RU" sz="4400" b="1" dirty="0" err="1" smtClean="0">
                <a:solidFill>
                  <a:srgbClr val="FF0000"/>
                </a:solidFill>
              </a:rPr>
              <a:t>Бременские</a:t>
            </a:r>
            <a:r>
              <a:rPr lang="ru-RU" sz="4400" b="1" dirty="0" smtClean="0">
                <a:solidFill>
                  <a:srgbClr val="FF0000"/>
                </a:solidFill>
              </a:rPr>
              <a:t> музыканты»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8" name="Солнце 7">
            <a:hlinkClick r:id="rId4" action="ppaction://hlinksldjump"/>
          </p:cNvPr>
          <p:cNvSpPr/>
          <p:nvPr/>
        </p:nvSpPr>
        <p:spPr>
          <a:xfrm>
            <a:off x="7596336" y="1772816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сыщик 1 купл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858148" y="5429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21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2708920"/>
            <a:ext cx="4412650" cy="2828622"/>
          </a:xfrm>
          <a:prstGeom prst="rect">
            <a:avLst/>
          </a:prstGeom>
        </p:spPr>
      </p:pic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764704"/>
            <a:ext cx="2243769" cy="2952328"/>
          </a:xfrm>
          <a:prstGeom prst="rect">
            <a:avLst/>
          </a:prstGeom>
        </p:spPr>
      </p:pic>
      <p:sp>
        <p:nvSpPr>
          <p:cNvPr id="6" name="Солнце 5">
            <a:hlinkClick r:id="rId4" action="ppaction://hlinksldjump"/>
          </p:cNvPr>
          <p:cNvSpPr/>
          <p:nvPr/>
        </p:nvSpPr>
        <p:spPr>
          <a:xfrm>
            <a:off x="6732240" y="692696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620688"/>
            <a:ext cx="2452113" cy="3014893"/>
          </a:xfrm>
          <a:prstGeom prst="rect">
            <a:avLst/>
          </a:prstGeom>
        </p:spPr>
      </p:pic>
      <p:pic>
        <p:nvPicPr>
          <p:cNvPr id="5" name="Рисунок 4" descr="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1988840"/>
            <a:ext cx="2736304" cy="2736304"/>
          </a:xfrm>
          <a:prstGeom prst="rect">
            <a:avLst/>
          </a:prstGeom>
        </p:spPr>
      </p:pic>
      <p:sp>
        <p:nvSpPr>
          <p:cNvPr id="6" name="Солнце 5">
            <a:hlinkClick r:id="rId4" action="ppaction://hlinksldjump"/>
          </p:cNvPr>
          <p:cNvSpPr/>
          <p:nvPr/>
        </p:nvSpPr>
        <p:spPr>
          <a:xfrm>
            <a:off x="7236296" y="836712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55576" y="4365104"/>
            <a:ext cx="290739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Карлик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484784"/>
            <a:ext cx="6024669" cy="4518502"/>
          </a:xfrm>
          <a:prstGeom prst="cloud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07704" y="332656"/>
            <a:ext cx="52637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err="1" smtClean="0">
                <a:solidFill>
                  <a:srgbClr val="FF0000"/>
                </a:solidFill>
              </a:rPr>
              <a:t>Гном-Тихогром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9" name="Солнце 8">
            <a:hlinkClick r:id="rId3" action="ppaction://hlinksldjump"/>
          </p:cNvPr>
          <p:cNvSpPr/>
          <p:nvPr/>
        </p:nvSpPr>
        <p:spPr>
          <a:xfrm>
            <a:off x="7812360" y="5517232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59764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260648"/>
            <a:ext cx="5240508" cy="6165304"/>
          </a:xfrm>
          <a:prstGeom prst="rect">
            <a:avLst/>
          </a:prstGeom>
        </p:spPr>
      </p:pic>
      <p:sp>
        <p:nvSpPr>
          <p:cNvPr id="6" name="Солнце 5">
            <a:hlinkClick r:id="rId3" action="ppaction://hlinksldjump"/>
          </p:cNvPr>
          <p:cNvSpPr/>
          <p:nvPr/>
        </p:nvSpPr>
        <p:spPr>
          <a:xfrm>
            <a:off x="7596336" y="5085184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_63f35c283c47bd4f70f2f0ff8c03b4c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620688"/>
            <a:ext cx="5328592" cy="3976561"/>
          </a:xfrm>
          <a:prstGeom prst="rect">
            <a:avLst/>
          </a:prstGeom>
        </p:spPr>
      </p:pic>
      <p:pic>
        <p:nvPicPr>
          <p:cNvPr id="5" name="Рисунок 4" descr="34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2564904"/>
            <a:ext cx="2079591" cy="2736304"/>
          </a:xfrm>
          <a:prstGeom prst="rect">
            <a:avLst/>
          </a:prstGeom>
        </p:spPr>
      </p:pic>
      <p:sp>
        <p:nvSpPr>
          <p:cNvPr id="6" name="Солнце 5">
            <a:hlinkClick r:id="rId4" action="ppaction://hlinksldjump"/>
          </p:cNvPr>
          <p:cNvSpPr/>
          <p:nvPr/>
        </p:nvSpPr>
        <p:spPr>
          <a:xfrm>
            <a:off x="7452320" y="62068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«Маленькие человечки»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1556792"/>
            <a:ext cx="6048672" cy="3877354"/>
          </a:xfrm>
          <a:prstGeom prst="rect">
            <a:avLst/>
          </a:prstGeom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7308304" y="566124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70194" y="3212976"/>
            <a:ext cx="3839467" cy="2605973"/>
          </a:xfrm>
          <a:prstGeom prst="rect">
            <a:avLst/>
          </a:prstGeom>
        </p:spPr>
      </p:pic>
      <p:pic>
        <p:nvPicPr>
          <p:cNvPr id="5" name="Рисунок 4" descr="67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052736"/>
            <a:ext cx="2160240" cy="2919243"/>
          </a:xfrm>
          <a:prstGeom prst="rect">
            <a:avLst/>
          </a:prstGeom>
        </p:spPr>
      </p:pic>
      <p:sp>
        <p:nvSpPr>
          <p:cNvPr id="6" name="Солнце 5">
            <a:hlinkClick r:id="rId4" action="ppaction://hlinksldjump"/>
          </p:cNvPr>
          <p:cNvSpPr/>
          <p:nvPr/>
        </p:nvSpPr>
        <p:spPr>
          <a:xfrm>
            <a:off x="6804248" y="1052736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805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755650" y="1268413"/>
            <a:ext cx="20875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solidFill>
                  <a:srgbClr val="FFFF66"/>
                </a:solidFill>
              </a:rPr>
              <a:t>Тур 1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5076056" y="4502944"/>
            <a:ext cx="216024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400" dirty="0" smtClean="0">
                <a:solidFill>
                  <a:srgbClr val="FFFF66"/>
                </a:solidFill>
              </a:rPr>
              <a:t>Сказки</a:t>
            </a:r>
            <a:endParaRPr lang="ru-RU" altLang="ru-RU" sz="4400" dirty="0">
              <a:solidFill>
                <a:srgbClr val="FFFF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8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36912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«Три языка»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7236296" y="49411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67080204_brem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188640"/>
            <a:ext cx="5904656" cy="6256124"/>
          </a:xfrm>
          <a:prstGeom prst="rect">
            <a:avLst/>
          </a:prstGeom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7812360" y="4725144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5" y="692696"/>
            <a:ext cx="3936437" cy="2952328"/>
          </a:xfrm>
          <a:prstGeom prst="wave">
            <a:avLst/>
          </a:prstGeom>
        </p:spPr>
      </p:pic>
      <p:pic>
        <p:nvPicPr>
          <p:cNvPr id="5" name="Рисунок 4" descr="79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844824"/>
            <a:ext cx="3185634" cy="3566008"/>
          </a:xfrm>
          <a:prstGeom prst="rect">
            <a:avLst/>
          </a:prstGeom>
        </p:spPr>
      </p:pic>
      <p:sp>
        <p:nvSpPr>
          <p:cNvPr id="6" name="Солнце 5">
            <a:hlinkClick r:id="rId4" action="ppaction://hlinksldjump"/>
          </p:cNvPr>
          <p:cNvSpPr/>
          <p:nvPr/>
        </p:nvSpPr>
        <p:spPr>
          <a:xfrm>
            <a:off x="7236296" y="486916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elosnezhka-7-gnom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692696"/>
            <a:ext cx="7946106" cy="5544616"/>
          </a:xfrm>
          <a:prstGeom prst="rect">
            <a:avLst/>
          </a:prstGeom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7668344" y="558924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260648"/>
            <a:ext cx="4161930" cy="1512168"/>
          </a:xfrm>
          <a:prstGeom prst="rect">
            <a:avLst/>
          </a:prstGeom>
        </p:spPr>
      </p:pic>
      <p:pic>
        <p:nvPicPr>
          <p:cNvPr id="5" name="Рисунок 4" descr="9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2420888"/>
            <a:ext cx="6106278" cy="3456384"/>
          </a:xfrm>
          <a:prstGeom prst="rect">
            <a:avLst/>
          </a:prstGeom>
        </p:spPr>
      </p:pic>
      <p:sp>
        <p:nvSpPr>
          <p:cNvPr id="6" name="Солнце 5">
            <a:hlinkClick r:id="rId4" action="ppaction://hlinksldjump"/>
          </p:cNvPr>
          <p:cNvSpPr/>
          <p:nvPr/>
        </p:nvSpPr>
        <p:spPr>
          <a:xfrm>
            <a:off x="1907704" y="764704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7904" y="3140968"/>
            <a:ext cx="4824536" cy="3245204"/>
          </a:xfrm>
          <a:prstGeom prst="rect">
            <a:avLst/>
          </a:prstGeom>
        </p:spPr>
      </p:pic>
      <p:pic>
        <p:nvPicPr>
          <p:cNvPr id="5" name="Рисунок 4" descr="img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3888432" cy="27465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16016" y="1196752"/>
            <a:ext cx="38182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Шарль Перро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Солнце 6">
            <a:hlinkClick r:id="rId4" action="ppaction://hlinksldjump"/>
          </p:cNvPr>
          <p:cNvSpPr/>
          <p:nvPr/>
        </p:nvSpPr>
        <p:spPr>
          <a:xfrm>
            <a:off x="1691680" y="4797152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РАСПОЛОЖИТЕ ИМЕНА ХРАБРЕЦОВ В ПОРЯДКЕ, УКАЗАННОМ В СКАЗКЕ</a:t>
            </a:r>
            <a:endParaRPr lang="ru-RU" dirty="0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7308304" y="5085184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Ганс,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Якли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Марли, Шульц,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Вейтли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Михель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Ергли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лнце 6">
            <a:hlinkClick r:id="rId4" action="ppaction://hlinksldjump"/>
          </p:cNvPr>
          <p:cNvSpPr/>
          <p:nvPr/>
        </p:nvSpPr>
        <p:spPr>
          <a:xfrm>
            <a:off x="7668344" y="558924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Щульц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Якли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Марли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Ергли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Михель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Ганс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Вейтли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Бременские музыканты — Ничего на свете лучше нету (www.mixmuz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20744" y="1772816"/>
            <a:ext cx="609600" cy="609600"/>
          </a:xfrm>
          <a:prstGeom prst="rect">
            <a:avLst/>
          </a:prstGeom>
        </p:spPr>
      </p:pic>
      <p:pic>
        <p:nvPicPr>
          <p:cNvPr id="14338" name="Picture 2" descr="https://cf.ppt-online.org/files1/slide/6/6QlGqvRtp8WSzM0YFAVKyun4jfU7k3J9BsPb1xEXCi/slide-2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76" y="274638"/>
            <a:ext cx="8385448" cy="6280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73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7884368" y="530120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ri_etom_net_nikakoy_neobxodim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60647"/>
            <a:ext cx="8208912" cy="5844093"/>
          </a:xfrm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7668344" y="566124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259462"/>
              </p:ext>
            </p:extLst>
          </p:nvPr>
        </p:nvGraphicFramePr>
        <p:xfrm>
          <a:off x="467544" y="692696"/>
          <a:ext cx="8064895" cy="4565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7394"/>
                <a:gridCol w="1276942"/>
                <a:gridCol w="1344149"/>
                <a:gridCol w="1344149"/>
                <a:gridCol w="1209734"/>
                <a:gridCol w="1142527"/>
              </a:tblGrid>
              <a:tr h="115212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Труд </a:t>
                      </a:r>
                      <a:endParaRPr lang="ru-RU" sz="28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chemeClr val="bg1"/>
                          </a:solidFill>
                          <a:hlinkClick r:id="rId2" action="ppaction://hlinksldjump"/>
                        </a:rPr>
                        <a:t>10</a:t>
                      </a:r>
                      <a:endParaRPr lang="ru-RU" sz="40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3" action="ppaction://hlinksldjump"/>
                        </a:rPr>
                        <a:t>20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4" action="ppaction://hlinksldjump"/>
                        </a:rPr>
                        <a:t>30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5" action="ppaction://hlinksldjump"/>
                        </a:rPr>
                        <a:t>40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6" action="ppaction://hlinksldjump"/>
                        </a:rPr>
                        <a:t>50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13772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Герои </a:t>
                      </a:r>
                      <a:endParaRPr lang="ru-RU" sz="28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/>
                          </a:solidFill>
                          <a:hlinkClick r:id="rId7" action="ppaction://hlinksldjump"/>
                        </a:rPr>
                        <a:t>10</a:t>
                      </a:r>
                      <a:endParaRPr lang="ru-RU" sz="4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8" action="ppaction://hlinksldjump"/>
                        </a:rPr>
                        <a:t>20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9" action="ppaction://hlinksldjump"/>
                        </a:rPr>
                        <a:t>30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10" action="ppaction://hlinksldjump"/>
                        </a:rPr>
                        <a:t>40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11" action="ppaction://hlinksldjump"/>
                        </a:rPr>
                        <a:t>50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13772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Начало сказки </a:t>
                      </a:r>
                      <a:endParaRPr lang="ru-RU" sz="28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/>
                          </a:solidFill>
                          <a:hlinkClick r:id="rId12" action="ppaction://hlinksldjump"/>
                        </a:rPr>
                        <a:t>10</a:t>
                      </a:r>
                      <a:endParaRPr lang="ru-RU" sz="4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13" action="ppaction://hlinksldjump"/>
                        </a:rPr>
                        <a:t>20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14" action="ppaction://hlinksldjump"/>
                        </a:rPr>
                        <a:t>30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15" action="ppaction://hlinksldjump"/>
                        </a:rPr>
                        <a:t>40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16" action="ppaction://hlinksldjump"/>
                        </a:rPr>
                        <a:t>50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13772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Собери сказку</a:t>
                      </a:r>
                      <a:endParaRPr lang="ru-RU" sz="28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17" action="ppaction://hlinksldjump"/>
                        </a:rPr>
                        <a:t>10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18" action="ppaction://hlinksldjump"/>
                        </a:rPr>
                        <a:t>20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19" action="ppaction://hlinksldjump"/>
                        </a:rPr>
                        <a:t>30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  <a:hlinkClick r:id="rId20" action="ppaction://hlinksldjump"/>
                        </a:rPr>
                        <a:t>40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  <a:hlinkClick r:id="rId21" action="ppaction://hlinksldjump"/>
                        </a:rPr>
                        <a:t>50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Солнце 2">
            <a:hlinkClick r:id="rId22" action="ppaction://hlinksldjump"/>
          </p:cNvPr>
          <p:cNvSpPr/>
          <p:nvPr/>
        </p:nvSpPr>
        <p:spPr>
          <a:xfrm>
            <a:off x="7668344" y="5949280"/>
            <a:ext cx="1080120" cy="69837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x_02f742a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332656"/>
            <a:ext cx="7632848" cy="5724636"/>
          </a:xfrm>
        </p:spPr>
      </p:pic>
      <p:sp>
        <p:nvSpPr>
          <p:cNvPr id="7" name="Солнце 6">
            <a:hlinkClick r:id="rId3" action="ppaction://hlinksldjump"/>
          </p:cNvPr>
          <p:cNvSpPr/>
          <p:nvPr/>
        </p:nvSpPr>
        <p:spPr>
          <a:xfrm>
            <a:off x="7596336" y="5445224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_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332656"/>
            <a:ext cx="7477754" cy="5184576"/>
          </a:xfrm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6516216" y="5517232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cdn01.ru/files/users/images/b1/6a/b16a2ed39a4880289e77fd2ab7b922c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29083"/>
            <a:ext cx="4970487" cy="590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олнце 5">
            <a:hlinkClick r:id="rId3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62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mmedia.ozone.ru/multimedia/10194869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0071"/>
            <a:ext cx="5191046" cy="6807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26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8955" y="534917"/>
            <a:ext cx="3777885" cy="5145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sz="4800" b="1" dirty="0" smtClean="0"/>
              <a:t>Кому посвящен данный памятник?</a:t>
            </a:r>
            <a:endParaRPr lang="ru-RU" altLang="ru-RU" sz="4800" b="1" dirty="0"/>
          </a:p>
          <a:p>
            <a:endParaRPr lang="ru-RU" dirty="0"/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124744"/>
            <a:ext cx="4945427" cy="361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75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Братья Гримм</a:t>
            </a:r>
            <a:endParaRPr lang="ru-RU" dirty="0"/>
          </a:p>
        </p:txBody>
      </p:sp>
      <p:pic>
        <p:nvPicPr>
          <p:cNvPr id="4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438" y="1988840"/>
            <a:ext cx="417712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65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346" y="0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46247" y="571500"/>
            <a:ext cx="3779093" cy="45693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героям какой сказки данный памятник?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7" descr="61100735_____1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6473"/>
            <a:ext cx="4141787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88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260648"/>
            <a:ext cx="4042792" cy="489654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Хессиш-Лихтенау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можно посетить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музей, посвященный одной из сказок Братьев Гримм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36712"/>
            <a:ext cx="3816424" cy="5726068"/>
          </a:xfrm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65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44208" y="1556792"/>
            <a:ext cx="2765106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ds03.infourok.ru/uploads/ex/08f8/00017c0f-ca202a08/img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131"/>
            <a:ext cx="9209314" cy="6883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473674" y="5555977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58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692696"/>
            <a:ext cx="4464496" cy="5976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самое волшебное зеркальце, если верить местным краеведам, сейчас находится в замке городка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Лор-на-Майне. Какой сказке относится данный предмет?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ÐÐµÑÐºÐ°Ð»Ð¾ Ð² Ð¼ÑÐ·ÐµÐµ Ð¨Ð¿ÐµÑÑÐ°ÑÑ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09704"/>
            <a:ext cx="3555321" cy="473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31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2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755650" y="1268413"/>
            <a:ext cx="20875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solidFill>
                  <a:srgbClr val="FFFF66"/>
                </a:solidFill>
              </a:rPr>
              <a:t>Тур </a:t>
            </a:r>
            <a:r>
              <a:rPr lang="ru-RU" altLang="ru-RU" sz="2800" dirty="0" smtClean="0">
                <a:solidFill>
                  <a:srgbClr val="FFFF66"/>
                </a:solidFill>
              </a:rPr>
              <a:t>2</a:t>
            </a:r>
            <a:endParaRPr lang="ru-RU" altLang="ru-RU" sz="2800" dirty="0">
              <a:solidFill>
                <a:srgbClr val="FFFF66"/>
              </a:solidFill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355976" y="3943350"/>
            <a:ext cx="32004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400" dirty="0" smtClean="0">
                <a:solidFill>
                  <a:srgbClr val="FFFF66"/>
                </a:solidFill>
              </a:rPr>
              <a:t>Будь внимателен</a:t>
            </a:r>
            <a:endParaRPr lang="ru-RU" altLang="ru-RU" sz="4400" dirty="0">
              <a:solidFill>
                <a:srgbClr val="FFFF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15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558" y="1110754"/>
            <a:ext cx="3636913" cy="54145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Замок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Сабабург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упоминается в сказке?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29" y="692696"/>
            <a:ext cx="5199087" cy="4823072"/>
          </a:xfrm>
          <a:prstGeom prst="rect">
            <a:avLst/>
          </a:prstGeom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45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54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glow rad="228600">
                    <a:srgbClr val="0BD0D9">
                      <a:satMod val="175000"/>
                      <a:alpha val="40000"/>
                    </a:srgbClr>
                  </a:glow>
                </a:effectLst>
                <a:latin typeface="Constantia"/>
              </a:rPr>
              <a:t>10 баллов. «Несчастный случай»</a:t>
            </a:r>
          </a:p>
          <a:p>
            <a:endParaRPr lang="ru-RU" dirty="0"/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80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714" y="523978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была мастерица на все руки: умела печь пироги, варить пиво, начинять колбасы; она вышивала золотом по бархату и цветным шёлком по кисее; плела кружева лёгкие, как паутина; умела ткать самое тонкое полотно и вязать из шерсти узорные чулки, колпаки и одеяла - но прясть из соломы золото она не умела.</a:t>
            </a:r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8100392" y="9148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67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Гном - </a:t>
            </a:r>
            <a:r>
              <a:rPr lang="ru-RU" dirty="0" err="1" smtClean="0"/>
              <a:t>Тихогром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00192" y="1600200"/>
            <a:ext cx="2386608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3074" name="Picture 2" descr="https://vseskazki.su/images/gnom-tikhogr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57846"/>
            <a:ext cx="4464496" cy="543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31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31837"/>
            <a:ext cx="663508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большеголовый, длиннорукий, на тонких ножках.</a:t>
            </a:r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Гном -</a:t>
            </a:r>
            <a:r>
              <a:rPr lang="ru-RU" dirty="0" err="1" smtClean="0"/>
              <a:t>Тихогром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ÐÐ½Ð¾Ð¼-Ð¢Ð¸ÑÐ¾Ð³ÑÐ¾Ð¼ - ÐÑÐ°ÑÑÑ ÐÑÐ¸Ð¼Ð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904" y="1671476"/>
            <a:ext cx="6446192" cy="4383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77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сели за сапожный стол, взяли скроенные сапоги и принялись так ловко и быстро колоть, шить, приколачивать своими маленькими ручками</a:t>
            </a:r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02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Маленькие человечки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ÐÐ°Ð»ÐµÐ½ÑÐºÐ¸Ðµ ÑÐµÐ»Ð¾Ð²ÐµÑÐºÐ¸ - ÐÑÐ°ÑÑÑ ÐÑÐ¸Ð¼Ð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17323"/>
            <a:ext cx="5747767" cy="49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72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сказке было описание эти существ?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8482" y="1772816"/>
            <a:ext cx="8229600" cy="35612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Что мы за красавчики!</a:t>
            </a:r>
          </a:p>
          <a:p>
            <a:pPr marL="0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 взглянуть.</a:t>
            </a:r>
          </a:p>
          <a:p>
            <a:pPr marL="0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Славно поработали –</a:t>
            </a:r>
          </a:p>
          <a:p>
            <a:pPr marL="0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отдохнуть.</a:t>
            </a:r>
          </a:p>
        </p:txBody>
      </p:sp>
      <p:sp>
        <p:nvSpPr>
          <p:cNvPr id="6" name="Солнце 5">
            <a:hlinkClick r:id="rId2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82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Маленькие человечки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ÐÐ°Ð»ÐµÐ½ÑÐºÐ¸Ðµ ÑÐµÐ»Ð¾Ð²ÐµÑÐºÐ¸ - ÐÑÐ°ÑÑÑ ÐÑÐ¸Ð¼Ð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4145212" cy="5303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82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903902"/>
              </p:ext>
            </p:extLst>
          </p:nvPr>
        </p:nvGraphicFramePr>
        <p:xfrm>
          <a:off x="251520" y="692696"/>
          <a:ext cx="8280919" cy="47847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2356"/>
                <a:gridCol w="1182989"/>
                <a:gridCol w="1380153"/>
                <a:gridCol w="1380153"/>
                <a:gridCol w="1242138"/>
                <a:gridCol w="1173130"/>
              </a:tblGrid>
              <a:tr h="115212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Памятники</a:t>
                      </a:r>
                      <a:r>
                        <a:rPr lang="ru-RU" sz="2800" b="1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 героям сказки</a:t>
                      </a:r>
                      <a:endParaRPr lang="ru-RU" sz="28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chemeClr val="bg1"/>
                          </a:solidFill>
                          <a:hlinkClick r:id="rId2" action="ppaction://hlinksldjump"/>
                        </a:rPr>
                        <a:t>10</a:t>
                      </a:r>
                      <a:endParaRPr lang="ru-RU" sz="40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3" action="ppaction://hlinksldjump"/>
                        </a:rPr>
                        <a:t>20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4" action="ppaction://hlinksldjump"/>
                        </a:rPr>
                        <a:t>30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5" action="ppaction://hlinksldjump"/>
                        </a:rPr>
                        <a:t>40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6" action="ppaction://hlinksldjump"/>
                        </a:rPr>
                        <a:t>50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113772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Описание</a:t>
                      </a:r>
                      <a:endParaRPr lang="ru-RU" sz="28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/>
                          </a:solidFill>
                          <a:hlinkClick r:id="rId7" action="ppaction://hlinksldjump"/>
                        </a:rPr>
                        <a:t>10</a:t>
                      </a:r>
                      <a:endParaRPr lang="ru-RU" sz="4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8" action="ppaction://hlinksldjump"/>
                        </a:rPr>
                        <a:t>20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9" action="ppaction://hlinksldjump"/>
                        </a:rPr>
                        <a:t>30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10" action="ppaction://hlinksldjump"/>
                        </a:rPr>
                        <a:t>40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11" action="ppaction://hlinksldjump"/>
                        </a:rPr>
                        <a:t>50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113772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Существа </a:t>
                      </a:r>
                      <a:endParaRPr lang="ru-RU" sz="28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/>
                          </a:solidFill>
                          <a:hlinkClick r:id="rId12" action="ppaction://hlinksldjump"/>
                        </a:rPr>
                        <a:t>10</a:t>
                      </a:r>
                      <a:endParaRPr lang="ru-RU" sz="4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13" action="ppaction://hlinksldjump"/>
                        </a:rPr>
                        <a:t>20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14" action="ppaction://hlinksldjump"/>
                        </a:rPr>
                        <a:t>30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15" action="ppaction://hlinksldjump"/>
                        </a:rPr>
                        <a:t>40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3300"/>
                    </a:solidFill>
                  </a:tcPr>
                </a:tc>
              </a:tr>
              <a:tr h="113772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Разное</a:t>
                      </a:r>
                      <a:endParaRPr lang="ru-RU" sz="28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/>
                          </a:solidFill>
                          <a:hlinkClick r:id="rId16" action="ppaction://hlinksldjump"/>
                        </a:rPr>
                        <a:t>10</a:t>
                      </a:r>
                      <a:endParaRPr lang="ru-RU" sz="4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17" action="ppaction://hlinksldjump"/>
                        </a:rPr>
                        <a:t>20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18" action="ppaction://hlinksldjump"/>
                        </a:rPr>
                        <a:t>30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hlinkClick r:id="rId19" action="ppaction://hlinksldjump"/>
                        </a:rPr>
                        <a:t>40</a:t>
                      </a:r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</a:tbl>
          </a:graphicData>
        </a:graphic>
      </p:graphicFrame>
      <p:sp>
        <p:nvSpPr>
          <p:cNvPr id="5" name="Солнце 4">
            <a:hlinkClick r:id="rId20" action="ppaction://hlinksldjump"/>
          </p:cNvPr>
          <p:cNvSpPr/>
          <p:nvPr/>
        </p:nvSpPr>
        <p:spPr>
          <a:xfrm>
            <a:off x="7668344" y="5949280"/>
            <a:ext cx="1080120" cy="69837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30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хороша она была выше всякой меры, но зато и высокомерна, как никто. Никого из женихов не считала она достойным своей руки. Кто ни сватался к ней, все получали отказ да еще какое-нибудь злое словечко или насмешливое прозвище в придачу.</a:t>
            </a:r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62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ru-RU" dirty="0" smtClean="0"/>
              <a:t>Королевна из сказки Король </a:t>
            </a:r>
            <a:r>
              <a:rPr lang="ru-RU" dirty="0" err="1" smtClean="0"/>
              <a:t>Дроздобород</a:t>
            </a:r>
            <a:r>
              <a:rPr lang="ru-RU" dirty="0" smtClean="0"/>
              <a:t> (</a:t>
            </a:r>
            <a:r>
              <a:rPr lang="ru-RU" dirty="0" err="1" smtClean="0"/>
              <a:t>Дроздовик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 descr="https://vseskazki.su/images/grimm/korol-drozdovik/B12-1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740" y="2276872"/>
            <a:ext cx="5828519" cy="4449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12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https://ds03.infourok.ru/uploads/ex/08f8/00017c0f-ca202a08/img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131"/>
            <a:ext cx="9209314" cy="6883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олнце 5">
            <a:hlinkClick r:id="rId4" action="ppaction://hlinksldjump"/>
          </p:cNvPr>
          <p:cNvSpPr/>
          <p:nvPr/>
        </p:nvSpPr>
        <p:spPr>
          <a:xfrm>
            <a:off x="683568" y="5638403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21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сказке Братьев Гримм было высказывание: </a:t>
            </a:r>
          </a:p>
          <a:p>
            <a:pPr marL="0" indent="0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dirty="0" smtClean="0"/>
              <a:t>ОДНИМ </a:t>
            </a:r>
            <a:r>
              <a:rPr lang="ru-RU" sz="4800" dirty="0"/>
              <a:t>МАХОМ СЕМЕРЫХ </a:t>
            </a:r>
            <a:r>
              <a:rPr lang="ru-RU" sz="4800" dirty="0" smtClean="0"/>
              <a:t>ПОБИВАХОМ»?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29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Храбрый портняжка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лнце 5">
            <a:hlinkClick r:id="rId2" action="ppaction://hlinksldjump"/>
          </p:cNvPr>
          <p:cNvSpPr/>
          <p:nvPr/>
        </p:nvSpPr>
        <p:spPr>
          <a:xfrm>
            <a:off x="683568" y="5638403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Ð¥ÑÐ°Ð±ÑÑÐ¹ Ð¿Ð¾ÑÑÐ½ÑÐ¶Ðº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310685"/>
            <a:ext cx="4848200" cy="5242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879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Кого встретил портняжка на окраине города?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7583463" y="5515768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07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Великана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Ð¿Ð¾ÑÑÐ½ÑÐ¶ÐºÐ° Ð²ÑÑÑÐµÑÐ¸Ð» Ð²ÐµÐ»Ð¸ÐºÐ°Ð½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215879"/>
            <a:ext cx="6504384" cy="538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455712" y="5851525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91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792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1293" y="1052736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из сыновей желал бы тот дом получить в наследство после его смерти, но отцу они были все одинаково милы; вот и не знал он, как ему быть, чтобы никого не обидеть.</a:t>
            </a:r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455712" y="5851525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00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Три брата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96752"/>
            <a:ext cx="4429844" cy="579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455712" y="5851525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45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055" y="103910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Злой карлик похитил сокровища и превратил его в медведя. Кого и в какой сказке?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455712" y="5851525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54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04864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2408CE"/>
                </a:solidFill>
              </a:rPr>
              <a:t>Финал</a:t>
            </a:r>
            <a:br>
              <a:rPr lang="ru-RU" sz="9600" b="1" dirty="0" smtClean="0">
                <a:solidFill>
                  <a:srgbClr val="2408CE"/>
                </a:solidFill>
              </a:rPr>
            </a:br>
            <a:r>
              <a:rPr lang="ru-RU" sz="3600" b="1" dirty="0" smtClean="0">
                <a:solidFill>
                  <a:srgbClr val="2408C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баллов</a:t>
            </a:r>
            <a:r>
              <a:rPr lang="ru-RU" sz="9600" b="1" dirty="0" smtClean="0">
                <a:solidFill>
                  <a:srgbClr val="2408CE"/>
                </a:solidFill>
              </a:rPr>
              <a:t> </a:t>
            </a:r>
            <a:endParaRPr lang="ru-RU" sz="9600" b="1" dirty="0">
              <a:solidFill>
                <a:srgbClr val="2408CE"/>
              </a:solidFill>
            </a:endParaRPr>
          </a:p>
        </p:txBody>
      </p:sp>
      <p:sp>
        <p:nvSpPr>
          <p:cNvPr id="4" name="Облако 3">
            <a:hlinkClick r:id="rId2" action="ppaction://hlinksldjump"/>
          </p:cNvPr>
          <p:cNvSpPr/>
          <p:nvPr/>
        </p:nvSpPr>
        <p:spPr>
          <a:xfrm>
            <a:off x="6588224" y="5013176"/>
            <a:ext cx="1706488" cy="134644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Королевича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455712" y="5851525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Ð¡ÐºÐ°Ð·ÐºÐ° ÐÐµÐ»ÑÐ½Ð¾ÑÐºÐ° Ð¸ Ð Ð¾Ð·Ð¾ÑÐº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410" y="1417638"/>
            <a:ext cx="6927946" cy="443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олнце 5">
            <a:hlinkClick r:id="rId2" action="ppaction://hlinksldjump"/>
          </p:cNvPr>
          <p:cNvSpPr/>
          <p:nvPr/>
        </p:nvSpPr>
        <p:spPr>
          <a:xfrm>
            <a:off x="471421" y="5851525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68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переодевался в бедного музыканта, который жил в маленьком покосившемся домике на окраине города, гусара, который растоптал горшки на базаре, осмеянный жених.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455712" y="5851525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2" name="Picture 4" descr="https://vseskazki.su/images/grimm/korol-drozdovik/B12-1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05064"/>
            <a:ext cx="3073524" cy="234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30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/>
          </a:bodyPr>
          <a:lstStyle/>
          <a:p>
            <a:r>
              <a:rPr lang="ru-RU" dirty="0" smtClean="0"/>
              <a:t>Король </a:t>
            </a:r>
            <a:r>
              <a:rPr lang="ru-RU" dirty="0" err="1" smtClean="0"/>
              <a:t>Дроздобород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(молодой королевич)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0032" y="3501008"/>
            <a:ext cx="4042792" cy="3052936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455712" y="5851525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ÐÐ¾ÑÐ¾Ð»Ñ ÐÑÐ¾Ð·Ð´Ð¾Ð±Ð¾ÑÐ¾Ð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159199"/>
            <a:ext cx="294322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87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сказке Братьев Гримм один хотел стать кузнецом, второй – парикмахером, а третий – учителем фехтования?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455712" y="5851525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5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Три брата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27523" y="5819055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ÐÐ»Ð»ÑÑÑÑÐ°ÑÐ¸Ñ Ð®. ÐÑÑÐºÐ¾ Ðº ÑÐºÐ°Ð·ÐºÐµ Ð±ÑÐ°ÑÑÐµÐ² ÐÑÐ¸Ð¼Ð¼ Â«Ð¢ÑÐ¸ ÐÑÐ°ÑÐ°Â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090" y="1916832"/>
            <a:ext cx="7261820" cy="4623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23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моих сестриц старуха в огонь и в дым обратила;</a:t>
            </a:r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27523" y="5819055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18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Соломинка, уголек и боб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27523" y="5819055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solominka-ugolek-i-bo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95434"/>
            <a:ext cx="5888271" cy="515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637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какой сказки эти слова: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Знаете что, лягу-ка я поперек ручья, а вы переправитесь по мне, как по мостику.</a:t>
            </a:r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27523" y="5819055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9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Соломинка, уголек и боб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solominka-ugolek-i-bo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95434"/>
            <a:ext cx="5888271" cy="515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27523" y="5819055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30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55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</TotalTime>
  <Words>1046</Words>
  <Application>Microsoft Office PowerPoint</Application>
  <PresentationFormat>Экран (4:3)</PresentationFormat>
  <Paragraphs>151</Paragraphs>
  <Slides>99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99</vt:i4>
      </vt:variant>
    </vt:vector>
  </HeadingPairs>
  <TitlesOfParts>
    <vt:vector size="104" baseType="lpstr">
      <vt:lpstr>Arial</vt:lpstr>
      <vt:lpstr>Calibri</vt:lpstr>
      <vt:lpstr>Constantia</vt:lpstr>
      <vt:lpstr>Times New Roman</vt:lpstr>
      <vt:lpstr>Тема Office</vt:lpstr>
      <vt:lpstr>Презентация PowerPoint</vt:lpstr>
      <vt:lpstr>Презентация PowerPoint</vt:lpstr>
      <vt:lpstr>Яков и Вильгельм Гримм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Финал 10 баллов </vt:lpstr>
      <vt:lpstr>В какой сказке от упорного взбивания перины на земле шел снег?</vt:lpstr>
      <vt:lpstr>В какой сказке королевна вынуждена была торговать глиняными горшками и плошками?</vt:lpstr>
      <vt:lpstr>Что должен был  делать каждый желающий  проехать из деревни в город в сказке «Горшок каши»?</vt:lpstr>
      <vt:lpstr>Какой бронзовый памятник установлен в городе Бремен? </vt:lpstr>
      <vt:lpstr>Презентация PowerPoint</vt:lpstr>
      <vt:lpstr>По иллюстрации узнать сказку</vt:lpstr>
      <vt:lpstr>Презентация PowerPoint</vt:lpstr>
      <vt:lpstr>Показать танец храброго портняжки: движения имитируют работу портного </vt:lpstr>
      <vt:lpstr>Кто и в какой сказке пел такую песенку:  Хороши у нас наряды, Значит, не о чем тужить! Мы нарядам нашим рады И сапог не будем шить. </vt:lpstr>
      <vt:lpstr>«Ожившая картина».   Участвуют все;  команды получают конверты с картинами и показывают их.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«Жил однажды в Швейцарии старый граф; был у него единственный сын, да и тот был дурак, ничему не мог научиться».</vt:lpstr>
      <vt:lpstr>«Несчастный случай» 10 баллов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Перед вами список сказок братьев Гримм и одно название сказки, принадлежащей перу другого писателя.  Вам нужно найти «лишнюю» сказку.  Если вы назовёте автора этой сказки,  ваши баллы удвоятся.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«Маленькие человечки»</vt:lpstr>
      <vt:lpstr>Презентация PowerPoint</vt:lpstr>
      <vt:lpstr>«Три языка»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РАСПОЛОЖИТЕ ИМЕНА ХРАБРЕЦОВ В ПОРЯДКЕ, УКАЗАННОМ В СКАЗКЕ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Братья Гримм</vt:lpstr>
      <vt:lpstr>Презентация PowerPoint</vt:lpstr>
      <vt:lpstr>В городе Хессиш-Лихтенау можно посетить музей, посвященный одной из сказок Братьев Гримм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Гном - Тихогром</vt:lpstr>
      <vt:lpstr>Презентация PowerPoint</vt:lpstr>
      <vt:lpstr>Гном -Тихогром</vt:lpstr>
      <vt:lpstr>Презентация PowerPoint</vt:lpstr>
      <vt:lpstr>Маленькие человечки</vt:lpstr>
      <vt:lpstr>В какой сказке было описание эти существ?</vt:lpstr>
      <vt:lpstr>Маленькие человечки</vt:lpstr>
      <vt:lpstr>Презентация PowerPoint</vt:lpstr>
      <vt:lpstr>Королевна из сказки Король Дроздобород (Дроздовик)</vt:lpstr>
      <vt:lpstr>Презентация PowerPoint</vt:lpstr>
      <vt:lpstr>Презентация PowerPoint</vt:lpstr>
      <vt:lpstr>Храбрый портняжка</vt:lpstr>
      <vt:lpstr>Презентация PowerPoint</vt:lpstr>
      <vt:lpstr>Великана</vt:lpstr>
      <vt:lpstr>Презентация PowerPoint</vt:lpstr>
      <vt:lpstr>Три брата</vt:lpstr>
      <vt:lpstr>Презентация PowerPoint</vt:lpstr>
      <vt:lpstr>Королевича</vt:lpstr>
      <vt:lpstr>Презентация PowerPoint</vt:lpstr>
      <vt:lpstr>Король Дроздобород  (молодой королевич)</vt:lpstr>
      <vt:lpstr>Презентация PowerPoint</vt:lpstr>
      <vt:lpstr>Три брата</vt:lpstr>
      <vt:lpstr>Презентация PowerPoint</vt:lpstr>
      <vt:lpstr>Соломинка, уголек и боб</vt:lpstr>
      <vt:lpstr>Презентация PowerPoint</vt:lpstr>
      <vt:lpstr>Соломинка, уголек и боб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оо</cp:lastModifiedBy>
  <cp:revision>77</cp:revision>
  <dcterms:created xsi:type="dcterms:W3CDTF">2012-12-13T15:08:24Z</dcterms:created>
  <dcterms:modified xsi:type="dcterms:W3CDTF">2020-04-08T18:55:00Z</dcterms:modified>
</cp:coreProperties>
</file>