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6"/>
  </p:notesMasterIdLst>
  <p:sldIdLst>
    <p:sldId id="283" r:id="rId2"/>
    <p:sldId id="303" r:id="rId3"/>
    <p:sldId id="292" r:id="rId4"/>
    <p:sldId id="319" r:id="rId5"/>
    <p:sldId id="320" r:id="rId6"/>
    <p:sldId id="321" r:id="rId7"/>
    <p:sldId id="322" r:id="rId8"/>
    <p:sldId id="323" r:id="rId9"/>
    <p:sldId id="295" r:id="rId10"/>
    <p:sldId id="324" r:id="rId11"/>
    <p:sldId id="325" r:id="rId12"/>
    <p:sldId id="259" r:id="rId13"/>
    <p:sldId id="326" r:id="rId14"/>
    <p:sldId id="327" r:id="rId15"/>
    <p:sldId id="333" r:id="rId16"/>
    <p:sldId id="272" r:id="rId17"/>
    <p:sldId id="329" r:id="rId18"/>
    <p:sldId id="318" r:id="rId19"/>
    <p:sldId id="312" r:id="rId20"/>
    <p:sldId id="314" r:id="rId21"/>
    <p:sldId id="315" r:id="rId22"/>
    <p:sldId id="316" r:id="rId23"/>
    <p:sldId id="317" r:id="rId24"/>
    <p:sldId id="298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009900"/>
    <a:srgbClr val="CC0066"/>
    <a:srgbClr val="66FFFF"/>
    <a:srgbClr val="1D528D"/>
    <a:srgbClr val="C0C0C0"/>
    <a:srgbClr val="33CCCC"/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1" autoAdjust="0"/>
    <p:restoredTop sz="90467" autoAdjust="0"/>
  </p:normalViewPr>
  <p:slideViewPr>
    <p:cSldViewPr>
      <p:cViewPr>
        <p:scale>
          <a:sx n="75" d="100"/>
          <a:sy n="75" d="100"/>
        </p:scale>
        <p:origin x="-1146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667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78B76D-E215-484E-AD47-97DF48C83939}" type="datetimeFigureOut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A41D88-0D2D-4A38-8508-1FF9A7E26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EE9C6-2B5E-4C11-B445-F61FA465515B}" type="datetimeFigureOut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D08AD-B8FC-4835-B6C1-BC08D1F11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BFB53-398E-4552-9441-283D30CFD97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69F39-D5D5-4A03-80A4-F07B4DEA0CA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4F107-A0BF-4AB2-BB05-30A4B817B0C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3DCEB-C5B3-4FA3-B97D-C999FC9E7E8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D8F9B-0DBD-4AAA-92D6-D2126A6C94D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62254-1D06-425B-BDD4-9F097AD3B6E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F459-ED36-4310-A452-60E99BC81F2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DB967-AFE3-498F-9715-27502983A7F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90ED2-FD0E-45B1-9BC6-16B5FD5D1D4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A3BC4-275B-450C-A2EC-457D0F89C06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F7702A-C469-4939-8D53-F0CA333C33C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D:\Папки Надежды\Стол\Подбор картинок для оформления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76256" y="260648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tx2"/>
                </a:solidFill>
              </a:rPr>
              <a:t>2017</a:t>
            </a:r>
            <a:endParaRPr lang="ru-RU" sz="6000" dirty="0">
              <a:solidFill>
                <a:schemeClr val="tx2"/>
              </a:solidFill>
            </a:endParaRPr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 b="10694"/>
          <a:stretch>
            <a:fillRect/>
          </a:stretch>
        </p:blipFill>
        <p:spPr bwMode="auto">
          <a:xfrm>
            <a:off x="395536" y="188640"/>
            <a:ext cx="1152128" cy="1035771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5537" name="Picture 1" descr="D:\Мои файлы\Раб_стол\PR-год 2017\ЛОГО\лого О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5373216"/>
            <a:ext cx="1361976" cy="1351377"/>
          </a:xfrm>
          <a:prstGeom prst="rect">
            <a:avLst/>
          </a:prstGeom>
          <a:noFill/>
        </p:spPr>
      </p:pic>
      <p:pic>
        <p:nvPicPr>
          <p:cNvPr id="65538" name="Picture 2" descr="D:\Мои файлы\Раб_стол\Мои документы\Работа 2010-2017\2017 2\мероприятия 2017\PR-год 2017\file35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589240"/>
            <a:ext cx="1082891" cy="1093412"/>
          </a:xfrm>
          <a:prstGeom prst="rect">
            <a:avLst/>
          </a:prstGeom>
          <a:noFill/>
        </p:spPr>
      </p:pic>
      <p:pic>
        <p:nvPicPr>
          <p:cNvPr id="7" name="Picture 1" descr="D:\Мои файлы\Раб_стол\PR-год 2017\ЛОГО\лого О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5506623"/>
            <a:ext cx="1361976" cy="1351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288" y="1556792"/>
            <a:ext cx="8353425" cy="4824536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 Постоянный контроль за расходованием членских взносов и целенаправленное расходование их позволило увеличить расходы: </a:t>
            </a:r>
          </a:p>
          <a:p>
            <a:pPr algn="l"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rgbClr val="FF0000"/>
                </a:solidFill>
              </a:rPr>
              <a:t>информационную работу-223.2 тыс.руб. (113,9)</a:t>
            </a:r>
            <a:endParaRPr lang="ru-RU" sz="1600" dirty="0" smtClean="0">
              <a:solidFill>
                <a:srgbClr val="FF0000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rgbClr val="FF0000"/>
                </a:solidFill>
              </a:rPr>
              <a:t>на обучение членов профсоюза-48.4тыс руб.( 150,0 ),</a:t>
            </a:r>
            <a:endParaRPr lang="ru-RU" sz="1600" dirty="0" smtClean="0">
              <a:solidFill>
                <a:srgbClr val="FF0000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rgbClr val="FF0000"/>
                </a:solidFill>
              </a:rPr>
              <a:t>на работу с молодежью-8,4 тыс. рублей, (28,4)</a:t>
            </a:r>
            <a:endParaRPr lang="ru-RU" sz="1600" dirty="0" smtClean="0">
              <a:solidFill>
                <a:srgbClr val="FF0000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rgbClr val="FF0000"/>
                </a:solidFill>
              </a:rPr>
              <a:t>на материальную поддержку–   513,6 тыс.рублей, (294,0)</a:t>
            </a:r>
            <a:endParaRPr lang="ru-RU" sz="1600" dirty="0" smtClean="0">
              <a:solidFill>
                <a:srgbClr val="FF0000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rgbClr val="FF0000"/>
                </a:solidFill>
              </a:rPr>
              <a:t>культурно-массовые мероприятия -2064.1 тыс.рублей, (2166,6) </a:t>
            </a:r>
            <a:endParaRPr lang="ru-RU" sz="1600" dirty="0" smtClean="0">
              <a:solidFill>
                <a:srgbClr val="FF0000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rgbClr val="FF0000"/>
                </a:solidFill>
              </a:rPr>
              <a:t>Конкурсы -33.5</a:t>
            </a:r>
            <a:endParaRPr lang="ru-RU" sz="1600" dirty="0" smtClean="0">
              <a:solidFill>
                <a:srgbClr val="FF0000"/>
              </a:solidFill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1600" b="1" i="1" dirty="0" smtClean="0">
                <a:solidFill>
                  <a:srgbClr val="FF0000"/>
                </a:solidFill>
              </a:rPr>
              <a:t>спортивные мероприятия-84,0тыс.руб.(51,0.)    </a:t>
            </a:r>
            <a:endParaRPr lang="ru-RU" sz="1600" dirty="0" smtClean="0">
              <a:solidFill>
                <a:srgbClr val="FF0000"/>
              </a:solidFill>
            </a:endParaRP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Проверка правильности перечисления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членских профсоюзных взносов.</a:t>
            </a:r>
          </a:p>
          <a:p>
            <a:pPr algn="l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1"/>
                </a:solidFill>
              </a:rPr>
              <a:t> Обучение профсоюзного актива - казначеев и председателей первичных организаций профсоюза, по целевому расходованию профсоюзных взносов.</a:t>
            </a:r>
          </a:p>
        </p:txBody>
      </p:sp>
      <p:pic>
        <p:nvPicPr>
          <p:cNvPr id="57345" name="Picture 1" descr="D:\Папки Надежды\Стол\Подбор картинок для оформления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32656"/>
            <a:ext cx="2091346" cy="1175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Развитие сервисных услуг для членов Профсоюза: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1" y="764704"/>
            <a:ext cx="820891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-по оздоровлению работников через профсоюзные санатории Архангельской области через льготные санаторные путевки членам профсоюза и их членам семьи (40человек)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  компенсировано 32 400 рублей за счет ФПАО и городской организации,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-на оздоровительные мероприятия для членов профсоюза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организация массовых катаний, спартакиада)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-  84.4 тыс.руб.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материальную помощь 236 членам профсоюза выделено 513,6тыс.рублей,</a:t>
            </a:r>
          </a:p>
          <a:p>
            <a:pPr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культурно-массовые мероприятия, праздничные мероприятий для детей членов профсоюза (Акция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 «Пригласи Деда Мороза на дом»,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новогодние представления 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для детей членов профсоюза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культурных центрах- 800 человек)-более 2064,1 тыс. рублей,</a:t>
            </a:r>
          </a:p>
          <a:p>
            <a:pPr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-проведение конкурсов«Лучшие социальные партнеры», конкурс-акция ,«Я в Профсоюзе!»( конкурс видеороликов), конкурс-акция «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Профсоюзный репортер».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представление к награде 83 члена профсоюза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, из них три человека награждены знаками ЦС Общероссийского профсоюза,</a:t>
            </a:r>
          </a:p>
          <a:p>
            <a:endParaRPr lang="ru-RU" sz="16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консультацией на личный прием обратились 1131 член профсоюза,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помощь по обращениям в суд-8 человек.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5"/>
          <p:cNvSpPr>
            <a:spLocks noGrp="1"/>
          </p:cNvSpPr>
          <p:nvPr>
            <p:ph type="ctrTitle"/>
          </p:nvPr>
        </p:nvSpPr>
        <p:spPr>
          <a:xfrm rot="349414">
            <a:off x="2473962" y="299957"/>
            <a:ext cx="4836169" cy="6477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0000"/>
                </a:solidFill>
              </a:rPr>
              <a:t>СКОЛЬКО НАС!</a:t>
            </a:r>
          </a:p>
        </p:txBody>
      </p:sp>
      <p:sp>
        <p:nvSpPr>
          <p:cNvPr id="34818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68313" y="1341438"/>
            <a:ext cx="8280400" cy="345598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     На  01.01.2018г. на учете Архангельской городской организации профсоюза работников народного образования и науки РФ состоит 103 первичных профсоюзных организаций, в том числе: </a:t>
            </a:r>
          </a:p>
          <a:p>
            <a:pPr algn="just" eaLnBrk="1" hangingPunct="1">
              <a:lnSpc>
                <a:spcPct val="80000"/>
              </a:lnSpc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</a:rPr>
              <a:t>2351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 членов профсоюза, что составляет 31,0% среди работающих по профсоюзу.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</a:rPr>
              <a:t>Охват профсоюзным членством среди работающих (по отрасли)  - 27,0 %. </a:t>
            </a:r>
          </a:p>
          <a:p>
            <a:pPr algn="just" eaLnBrk="1" hangingPunct="1">
              <a:lnSpc>
                <a:spcPct val="80000"/>
              </a:lnSpc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ru-RU" sz="1800" dirty="0" smtClean="0">
              <a:solidFill>
                <a:srgbClr val="898989"/>
              </a:solidFill>
              <a:latin typeface="Times New Roman" pitchFamily="18" charset="0"/>
            </a:endParaRPr>
          </a:p>
        </p:txBody>
      </p:sp>
      <p:pic>
        <p:nvPicPr>
          <p:cNvPr id="88065" name="Picture 1" descr="G:\ФОТО 2017г\Фотки\WLkG4wnkE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140968"/>
            <a:ext cx="3764071" cy="2736304"/>
          </a:xfrm>
          <a:prstGeom prst="rect">
            <a:avLst/>
          </a:prstGeom>
          <a:noFill/>
        </p:spPr>
      </p:pic>
      <p:pic>
        <p:nvPicPr>
          <p:cNvPr id="88066" name="Picture 2" descr="G:\ФОТО 2017г\ФОТО 25\shprmEMC8r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068960"/>
            <a:ext cx="4067944" cy="2710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60040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Подробный анализ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569" name="Rectangle 1"/>
          <p:cNvSpPr>
            <a:spLocks noChangeArrowheads="1"/>
          </p:cNvSpPr>
          <p:nvPr/>
        </p:nvSpPr>
        <p:spPr bwMode="auto">
          <a:xfrm>
            <a:off x="179512" y="509465"/>
            <a:ext cx="8712968" cy="627864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1238" algn="l"/>
                <a:tab pos="64357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разрезе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отрасли образования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города Архангельска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1238" algn="l"/>
                <a:tab pos="64357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уменьшилось количество работающих (2016г.- 9328, 2017г.- 9219 (-109):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1238" algn="l"/>
                <a:tab pos="64357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уменьшилось количество педагогических работников (2016г.-4813, 2017г.-4617(-143):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1238" algn="l"/>
                <a:tab pos="643572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1238" algn="l"/>
                <a:tab pos="64357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разрезе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учреждений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состоящих на профсоюзном учете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Архангельской городской организации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1238" algn="l"/>
                <a:tab pos="64357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уменьшилось количество работающих (2016г.-7760,2017г.-7473(-287):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1238" algn="l"/>
                <a:tab pos="64357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уменьшилось количество членов профсоюза (2016г.-2580,2017г.-2351(-229):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1238" algn="l"/>
                <a:tab pos="643572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1238" algn="l"/>
                <a:tab pos="64357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в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разрезе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первичных профсоюзных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организаций показал: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1238" algn="l"/>
                <a:tab pos="64357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снизилось количество членов профсоюза из числа руководителей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(смена руководителей -6 человек),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1238" algn="l"/>
                <a:tab pos="64357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уменьшение количества педагогических работников в связи с выходом на пенсию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1238" algn="l"/>
                <a:tab pos="6435725" algn="l"/>
              </a:tabLst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связи с сокращением педагогов дополнительного образования,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1238" algn="l"/>
                <a:tab pos="6435725" algn="l"/>
              </a:tabLs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исключили из членства пенсионеров, не вносящих профсоюзные взносы,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1238" algn="l"/>
                <a:tab pos="6435725" algn="l"/>
              </a:tabLs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-отсутствие в первичных профсоюзных организациях обслуживающего персонала в школах(28 учреждений),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1238" algn="l"/>
                <a:tab pos="6435725" algn="l"/>
              </a:tabLs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-отсутствие работы или не эффективная работа с молодыми педагогами (7 учреждений),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1238" algn="l"/>
                <a:tab pos="6435725" algn="l"/>
              </a:tabLst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-наблюдается увольнение молодых педагогов в связи с низкой заработной платой.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1238" algn="l"/>
                <a:tab pos="64357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Кроме того, в течение года произошла смена председателей первичных профсоюзных организаций (14 человек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1238" algn="l"/>
                <a:tab pos="64357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Но надо признать, что одна из основных причин уменьшения профсоюзного членства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1238" algn="l"/>
                <a:tab pos="64357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отсутствие явных  преимуществ у членов  профсоюза по сравнению с работниками, не являющимися членами профсоюза.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1238" algn="l"/>
                <a:tab pos="64357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Первоочередные меры по работе  с профсоюзным активом по мотивации  профсоюзного членства на 2018г.</a:t>
            </a:r>
            <a:r>
              <a:rPr lang="ru-RU" sz="2000" dirty="0" smtClean="0">
                <a:solidFill>
                  <a:srgbClr val="FF0000"/>
                </a:solidFill>
              </a:rPr>
              <a:t>: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3717032"/>
            <a:ext cx="81369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1600" dirty="0" smtClean="0"/>
          </a:p>
          <a:p>
            <a:pPr lvl="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234297">
            <a:off x="709966" y="1083931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Практическое обучение председателей.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1286197">
            <a:off x="899592" y="141277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Мотивации для вступления в профсоюз обслуживающего персонала.</a:t>
            </a:r>
            <a:r>
              <a:rPr lang="ru-RU" dirty="0" smtClean="0">
                <a:solidFill>
                  <a:srgbClr val="CC0066"/>
                </a:solidFill>
              </a:rPr>
              <a:t>.</a:t>
            </a:r>
            <a:endParaRPr lang="ru-RU" dirty="0">
              <a:solidFill>
                <a:srgbClr val="CC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1236331">
            <a:off x="467544" y="198884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Индивидуальные  беседы по вступлению в профсоюз молодых педагогов.</a:t>
            </a:r>
          </a:p>
        </p:txBody>
      </p:sp>
      <p:sp>
        <p:nvSpPr>
          <p:cNvPr id="9" name="TextBox 8"/>
          <p:cNvSpPr txBox="1"/>
          <p:nvPr/>
        </p:nvSpPr>
        <p:spPr>
          <a:xfrm rot="21236552">
            <a:off x="762324" y="260449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Отчеты председателей ППО  о своей работе и по  оценке их деятельности со стороны членов профсоюза.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545" y="4005064"/>
            <a:ext cx="48245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Встречи в коллективах.</a:t>
            </a:r>
          </a:p>
          <a:p>
            <a:pPr algn="ctr"/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ОУ №1,9,22,25,26,52,95,60,54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ДОУ№11,37,54,104,113,119,147,140,151,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Молодежный патруль: 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ОУ№ 1,49,25,5,д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ДОУ №66,117</a:t>
            </a:r>
          </a:p>
        </p:txBody>
      </p:sp>
      <p:pic>
        <p:nvPicPr>
          <p:cNvPr id="11" name="Picture 6" descr="G:\ФОТО 2017г\ФОТО СПОРТ 2017\Открытие\Aqx1IMcXmQ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72533">
            <a:off x="5355704" y="3793295"/>
            <a:ext cx="3441008" cy="2294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200800" cy="490066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Коллективные договора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5" y="2276872"/>
            <a:ext cx="741682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Совет  постановляет: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1.Информацию о состоянии дел по заключению коллективных договоров в 2017 году и их роли в регулировании трудовых и социально – экономических прав и интересов работников принять к сведению и оценить положительно.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2.Отметить целенаправленную работу аппарата городского совета по работе с первичными профсоюзными организациями и руководителями по разработке и заключению коллективных договоров.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3. Продолжить контроль за разработкой и заключением коллективного договора в ОУ №12,14,17,22,23,25,27,28,35,37,51,55,73,9,)СШ,77,54ДОУ№10,11,16,39,47,91,103,104,113,116,147,148,172,180,183,Дюсш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4.Оказывать методическую и практическую помощь первичным профсоюзным организациям по заключению коллективных договоров.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1124744"/>
            <a:ext cx="73448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9900"/>
                </a:solidFill>
              </a:rPr>
              <a:t>.. на учете Архангельской городской организации профсоюза работников народного образования и науки РФ на 1.01.18 г. состоит 103 первичных профсоюзных организаций.</a:t>
            </a:r>
          </a:p>
          <a:p>
            <a:pPr algn="just"/>
            <a:r>
              <a:rPr lang="ru-RU" sz="1400" dirty="0" smtClean="0">
                <a:solidFill>
                  <a:srgbClr val="009900"/>
                </a:solidFill>
              </a:rPr>
              <a:t>  </a:t>
            </a:r>
            <a:r>
              <a:rPr lang="ru-RU" sz="1400" dirty="0" smtClean="0">
                <a:solidFill>
                  <a:srgbClr val="FF0000"/>
                </a:solidFill>
              </a:rPr>
              <a:t>На 01.01.2018г. 99 </a:t>
            </a:r>
            <a:r>
              <a:rPr lang="ru-RU" sz="1400" dirty="0" err="1" smtClean="0">
                <a:solidFill>
                  <a:srgbClr val="FF0000"/>
                </a:solidFill>
              </a:rPr>
              <a:t>первичек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009900"/>
                </a:solidFill>
              </a:rPr>
              <a:t>имеют коллективные договоры, что составляет 96.1 %,которые распространяются на 7161 работающих человек</a:t>
            </a:r>
            <a:endParaRPr lang="ru-RU" sz="14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80729"/>
            <a:ext cx="540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Акции в санаториях !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Дотации за счёт Федерации профсоюзов Архангельской области, профсоюзных организаций области очень ощутимы для членов профсоюза.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32656"/>
            <a:ext cx="653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Отдых и оздоровление для членов профсоюза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4454019" y="90100"/>
            <a:ext cx="23596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-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4437112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оздоровлению работников через профсоюзные санатории Архангельской области через льготные санаторные путевки членам профсоюза и их членам семьи (40человек)  компенсировано 32 400 рублей за счет ФПАО и городской организации,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8066" name="Picture 2" descr="D:\Папки Надежды\Стол\RpdVTtQ8hJNq1S18XjV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51326">
            <a:off x="5868144" y="764704"/>
            <a:ext cx="2916324" cy="1944216"/>
          </a:xfrm>
          <a:prstGeom prst="rect">
            <a:avLst/>
          </a:prstGeom>
          <a:noFill/>
        </p:spPr>
      </p:pic>
      <p:pic>
        <p:nvPicPr>
          <p:cNvPr id="88067" name="Picture 3" descr="D:\Папки Надежды\Стол\ugw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88541">
            <a:off x="658044" y="2836609"/>
            <a:ext cx="3807992" cy="2145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6" name="Прямая соединительная линия 305"/>
          <p:cNvCxnSpPr/>
          <p:nvPr/>
        </p:nvCxnSpPr>
        <p:spPr>
          <a:xfrm rot="5400000">
            <a:off x="3465108" y="5107396"/>
            <a:ext cx="3579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Прямая со стрелкой 287"/>
          <p:cNvCxnSpPr/>
          <p:nvPr/>
        </p:nvCxnSpPr>
        <p:spPr>
          <a:xfrm rot="5400000">
            <a:off x="3643703" y="4285859"/>
            <a:ext cx="42862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4572000" y="1928802"/>
            <a:ext cx="3571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Прямая соединительная линия 226"/>
          <p:cNvCxnSpPr/>
          <p:nvPr/>
        </p:nvCxnSpPr>
        <p:spPr>
          <a:xfrm rot="5400000" flipH="1" flipV="1">
            <a:off x="1893075" y="2821777"/>
            <a:ext cx="357190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Прямая соединительная линия 221"/>
          <p:cNvCxnSpPr/>
          <p:nvPr/>
        </p:nvCxnSpPr>
        <p:spPr>
          <a:xfrm rot="10800000">
            <a:off x="3286116" y="1928802"/>
            <a:ext cx="428628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Прямая со стрелкой 267"/>
          <p:cNvCxnSpPr/>
          <p:nvPr/>
        </p:nvCxnSpPr>
        <p:spPr>
          <a:xfrm rot="5400000">
            <a:off x="7000892" y="3500438"/>
            <a:ext cx="1428760" cy="7143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Прямая со стрелкой 265"/>
          <p:cNvCxnSpPr/>
          <p:nvPr/>
        </p:nvCxnSpPr>
        <p:spPr>
          <a:xfrm rot="16200000" flipH="1">
            <a:off x="6107917" y="3607595"/>
            <a:ext cx="1571636" cy="3571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Прямая со стрелкой 263"/>
          <p:cNvCxnSpPr/>
          <p:nvPr/>
        </p:nvCxnSpPr>
        <p:spPr>
          <a:xfrm rot="16200000" flipH="1">
            <a:off x="5072066" y="2857496"/>
            <a:ext cx="1714512" cy="17145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Прямая со стрелкой 261"/>
          <p:cNvCxnSpPr/>
          <p:nvPr/>
        </p:nvCxnSpPr>
        <p:spPr>
          <a:xfrm>
            <a:off x="5214942" y="3786190"/>
            <a:ext cx="1214446" cy="8572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Прямая со стрелкой 271"/>
          <p:cNvCxnSpPr/>
          <p:nvPr/>
        </p:nvCxnSpPr>
        <p:spPr>
          <a:xfrm>
            <a:off x="4714876" y="5786454"/>
            <a:ext cx="1714512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Прямая со стрелкой 257"/>
          <p:cNvCxnSpPr/>
          <p:nvPr/>
        </p:nvCxnSpPr>
        <p:spPr>
          <a:xfrm>
            <a:off x="4143372" y="6215082"/>
            <a:ext cx="2286016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 descr="D:\Documents_2017\Рабочий стол\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5000636"/>
            <a:ext cx="2286016" cy="17145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0"/>
            <a:ext cx="75724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Алгоритм информационной работы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Архангельской городской общественной организации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профсоюза работников народного образования и науки РФ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5643570" y="1428736"/>
            <a:ext cx="121444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Сайт</a:t>
            </a:r>
            <a:endParaRPr lang="ru-RU" b="1" dirty="0"/>
          </a:p>
        </p:txBody>
      </p:sp>
      <p:sp>
        <p:nvSpPr>
          <p:cNvPr id="11" name="Овал 10"/>
          <p:cNvSpPr/>
          <p:nvPr/>
        </p:nvSpPr>
        <p:spPr>
          <a:xfrm>
            <a:off x="3643306" y="2285992"/>
            <a:ext cx="1643074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Департамента образования – Профсоюзные новости</a:t>
            </a:r>
            <a:endParaRPr lang="ru-RU" sz="1100" b="1" dirty="0"/>
          </a:p>
        </p:txBody>
      </p:sp>
      <p:sp>
        <p:nvSpPr>
          <p:cNvPr id="12" name="Овал 11"/>
          <p:cNvSpPr/>
          <p:nvPr/>
        </p:nvSpPr>
        <p:spPr>
          <a:xfrm>
            <a:off x="5357818" y="2285992"/>
            <a:ext cx="1928826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Архангельской межрегиональной организации профсоюза</a:t>
            </a:r>
          </a:p>
        </p:txBody>
      </p:sp>
      <p:sp>
        <p:nvSpPr>
          <p:cNvPr id="13" name="Овал 12"/>
          <p:cNvSpPr/>
          <p:nvPr/>
        </p:nvSpPr>
        <p:spPr>
          <a:xfrm>
            <a:off x="7358082" y="2285992"/>
            <a:ext cx="157163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Федерации профсоюзов Архангельской области</a:t>
            </a:r>
            <a:endParaRPr lang="ru-RU" sz="1100" b="1" dirty="0"/>
          </a:p>
        </p:txBody>
      </p:sp>
      <p:sp>
        <p:nvSpPr>
          <p:cNvPr id="17" name="Овал 16"/>
          <p:cNvSpPr/>
          <p:nvPr/>
        </p:nvSpPr>
        <p:spPr>
          <a:xfrm>
            <a:off x="2571736" y="5929330"/>
            <a:ext cx="157163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Профсоюзная страница </a:t>
            </a:r>
          </a:p>
          <a:p>
            <a:pPr algn="ctr"/>
            <a:r>
              <a:rPr lang="ru-RU" sz="1200" b="1" dirty="0" smtClean="0"/>
              <a:t>на сайте ОУ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86512" y="471488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u="sng" dirty="0" smtClean="0">
                <a:solidFill>
                  <a:srgbClr val="C00000"/>
                </a:solidFill>
                <a:latin typeface="Arial Black" pitchFamily="34" charset="0"/>
              </a:rPr>
              <a:t>Члены профсоюза</a:t>
            </a:r>
            <a:endParaRPr lang="ru-RU" b="1" u="sng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928926" y="3214686"/>
            <a:ext cx="2643206" cy="9286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Группа ВК </a:t>
            </a:r>
          </a:p>
          <a:p>
            <a:pPr algn="ctr"/>
            <a:r>
              <a:rPr lang="ru-RU" sz="1200" b="1" dirty="0" smtClean="0"/>
              <a:t>«Профсоюз образования г.Архангельск» </a:t>
            </a:r>
            <a:endParaRPr lang="ru-RU" sz="1200" b="1" dirty="0"/>
          </a:p>
        </p:txBody>
      </p:sp>
      <p:cxnSp>
        <p:nvCxnSpPr>
          <p:cNvPr id="46" name="Shape 45"/>
          <p:cNvCxnSpPr>
            <a:stCxn id="6" idx="2"/>
          </p:cNvCxnSpPr>
          <p:nvPr/>
        </p:nvCxnSpPr>
        <p:spPr>
          <a:xfrm rot="10800000" flipV="1">
            <a:off x="142844" y="2000240"/>
            <a:ext cx="500066" cy="3714776"/>
          </a:xfrm>
          <a:prstGeom prst="bentConnector2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142844" y="3357562"/>
            <a:ext cx="357190" cy="17859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/>
          <p:nvPr/>
        </p:nvCxnSpPr>
        <p:spPr>
          <a:xfrm rot="5400000">
            <a:off x="6144033" y="2071281"/>
            <a:ext cx="28575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 rot="5400000">
            <a:off x="1465241" y="4749809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 стрелкой 169"/>
          <p:cNvCxnSpPr/>
          <p:nvPr/>
        </p:nvCxnSpPr>
        <p:spPr>
          <a:xfrm>
            <a:off x="142844" y="4143380"/>
            <a:ext cx="357190" cy="17859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 стрелкой 170"/>
          <p:cNvCxnSpPr/>
          <p:nvPr/>
        </p:nvCxnSpPr>
        <p:spPr>
          <a:xfrm>
            <a:off x="142844" y="4929198"/>
            <a:ext cx="357190" cy="17859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 стрелкой 171"/>
          <p:cNvCxnSpPr/>
          <p:nvPr/>
        </p:nvCxnSpPr>
        <p:spPr>
          <a:xfrm>
            <a:off x="142844" y="5715016"/>
            <a:ext cx="357190" cy="17859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единительная линия 177"/>
          <p:cNvCxnSpPr/>
          <p:nvPr/>
        </p:nvCxnSpPr>
        <p:spPr>
          <a:xfrm>
            <a:off x="2357422" y="592933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Прямая соединительная линия 178"/>
          <p:cNvCxnSpPr/>
          <p:nvPr/>
        </p:nvCxnSpPr>
        <p:spPr>
          <a:xfrm>
            <a:off x="2357422" y="5143512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/>
          <p:cNvCxnSpPr/>
          <p:nvPr/>
        </p:nvCxnSpPr>
        <p:spPr>
          <a:xfrm>
            <a:off x="2428860" y="4429132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я соединительная линия 180"/>
          <p:cNvCxnSpPr/>
          <p:nvPr/>
        </p:nvCxnSpPr>
        <p:spPr>
          <a:xfrm>
            <a:off x="2428860" y="3571876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Прямая со стрелкой 188"/>
          <p:cNvCxnSpPr/>
          <p:nvPr/>
        </p:nvCxnSpPr>
        <p:spPr>
          <a:xfrm>
            <a:off x="2643174" y="478632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Прямая со стрелкой 196"/>
          <p:cNvCxnSpPr/>
          <p:nvPr/>
        </p:nvCxnSpPr>
        <p:spPr>
          <a:xfrm rot="5400000">
            <a:off x="4428727" y="2072075"/>
            <a:ext cx="28734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Прямая со стрелкой 197"/>
          <p:cNvCxnSpPr/>
          <p:nvPr/>
        </p:nvCxnSpPr>
        <p:spPr>
          <a:xfrm rot="5400000">
            <a:off x="8001421" y="2071281"/>
            <a:ext cx="2865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Прямая со стрелкой 213"/>
          <p:cNvCxnSpPr/>
          <p:nvPr/>
        </p:nvCxnSpPr>
        <p:spPr>
          <a:xfrm>
            <a:off x="3714744" y="1643050"/>
            <a:ext cx="1928826" cy="158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Прямая соединительная линия 219"/>
          <p:cNvCxnSpPr/>
          <p:nvPr/>
        </p:nvCxnSpPr>
        <p:spPr>
          <a:xfrm rot="5400000">
            <a:off x="3571074" y="1785926"/>
            <a:ext cx="286546" cy="794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Прямая соединительная линия 224"/>
          <p:cNvCxnSpPr/>
          <p:nvPr/>
        </p:nvCxnSpPr>
        <p:spPr>
          <a:xfrm>
            <a:off x="2071670" y="3000372"/>
            <a:ext cx="1571636" cy="15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Прямая со стрелкой 228"/>
          <p:cNvCxnSpPr/>
          <p:nvPr/>
        </p:nvCxnSpPr>
        <p:spPr>
          <a:xfrm rot="5400000">
            <a:off x="3536546" y="3107132"/>
            <a:ext cx="214314" cy="794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Прямая со стрелкой 246"/>
          <p:cNvCxnSpPr>
            <a:endCxn id="17" idx="0"/>
          </p:cNvCxnSpPr>
          <p:nvPr/>
        </p:nvCxnSpPr>
        <p:spPr>
          <a:xfrm rot="5400000">
            <a:off x="2928926" y="5500702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642910" y="1285860"/>
            <a:ext cx="2714644" cy="142876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Black" pitchFamily="34" charset="0"/>
              </a:rPr>
              <a:t>Информация (тема)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00034" y="3286124"/>
            <a:ext cx="192882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Электронная почта</a:t>
            </a:r>
            <a:endParaRPr lang="ru-RU" sz="1600" b="1" dirty="0"/>
          </a:p>
        </p:txBody>
      </p:sp>
      <p:sp>
        <p:nvSpPr>
          <p:cNvPr id="9" name="Овал 8"/>
          <p:cNvSpPr/>
          <p:nvPr/>
        </p:nvSpPr>
        <p:spPr>
          <a:xfrm>
            <a:off x="500034" y="4071942"/>
            <a:ext cx="1928826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SMS </a:t>
            </a:r>
            <a:r>
              <a:rPr lang="ru-RU" sz="1600" b="1" dirty="0" smtClean="0"/>
              <a:t>сообщение</a:t>
            </a:r>
          </a:p>
        </p:txBody>
      </p:sp>
      <p:sp>
        <p:nvSpPr>
          <p:cNvPr id="14" name="Овал 13"/>
          <p:cNvSpPr/>
          <p:nvPr/>
        </p:nvSpPr>
        <p:spPr>
          <a:xfrm>
            <a:off x="500034" y="4857760"/>
            <a:ext cx="185738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Газета «Поморское вече»</a:t>
            </a:r>
            <a:endParaRPr lang="ru-RU" sz="1600" b="1" dirty="0"/>
          </a:p>
        </p:txBody>
      </p:sp>
      <p:sp>
        <p:nvSpPr>
          <p:cNvPr id="7" name="Овал 6"/>
          <p:cNvSpPr/>
          <p:nvPr/>
        </p:nvSpPr>
        <p:spPr>
          <a:xfrm>
            <a:off x="500034" y="5643578"/>
            <a:ext cx="185738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Листовка</a:t>
            </a:r>
            <a:endParaRPr lang="ru-RU" sz="1600" b="1" dirty="0"/>
          </a:p>
        </p:txBody>
      </p:sp>
      <p:sp>
        <p:nvSpPr>
          <p:cNvPr id="16" name="Овал 15"/>
          <p:cNvSpPr/>
          <p:nvPr/>
        </p:nvSpPr>
        <p:spPr>
          <a:xfrm>
            <a:off x="3786182" y="5429264"/>
            <a:ext cx="1071570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Стенд ППО</a:t>
            </a:r>
          </a:p>
        </p:txBody>
      </p:sp>
      <p:cxnSp>
        <p:nvCxnSpPr>
          <p:cNvPr id="297" name="Прямая соединительная линия 296"/>
          <p:cNvCxnSpPr/>
          <p:nvPr/>
        </p:nvCxnSpPr>
        <p:spPr>
          <a:xfrm rot="5400000">
            <a:off x="3250794" y="5393148"/>
            <a:ext cx="50006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Прямая со стрелкой 298"/>
          <p:cNvCxnSpPr/>
          <p:nvPr/>
        </p:nvCxnSpPr>
        <p:spPr>
          <a:xfrm>
            <a:off x="3500430" y="564357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Прямая со стрелкой 300"/>
          <p:cNvCxnSpPr/>
          <p:nvPr/>
        </p:nvCxnSpPr>
        <p:spPr>
          <a:xfrm>
            <a:off x="5857884" y="5214950"/>
            <a:ext cx="571504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Овал 299"/>
          <p:cNvSpPr/>
          <p:nvPr/>
        </p:nvSpPr>
        <p:spPr>
          <a:xfrm>
            <a:off x="4786314" y="4786322"/>
            <a:ext cx="1285884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Группа ППО </a:t>
            </a:r>
            <a:r>
              <a:rPr lang="ru-RU" sz="1200" b="1" dirty="0" err="1" smtClean="0"/>
              <a:t>ВКонтакте</a:t>
            </a:r>
            <a:endParaRPr lang="ru-RU" sz="1200" b="1" dirty="0" smtClean="0"/>
          </a:p>
        </p:txBody>
      </p:sp>
      <p:sp>
        <p:nvSpPr>
          <p:cNvPr id="23" name="Овал 22"/>
          <p:cNvSpPr/>
          <p:nvPr/>
        </p:nvSpPr>
        <p:spPr>
          <a:xfrm>
            <a:off x="2928926" y="4500570"/>
            <a:ext cx="1857388" cy="642942"/>
          </a:xfrm>
          <a:prstGeom prst="ellipse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Председатели ППО</a:t>
            </a:r>
            <a:endParaRPr lang="ru-RU" sz="1400" b="1" dirty="0"/>
          </a:p>
        </p:txBody>
      </p:sp>
      <p:cxnSp>
        <p:nvCxnSpPr>
          <p:cNvPr id="308" name="Прямая со стрелкой 307"/>
          <p:cNvCxnSpPr/>
          <p:nvPr/>
        </p:nvCxnSpPr>
        <p:spPr>
          <a:xfrm>
            <a:off x="3643306" y="5286388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2413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  </a:t>
            </a: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2018 - Год защиты прав профсоюзов</a:t>
            </a:r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064896" cy="396044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 </a:t>
            </a:r>
          </a:p>
          <a:p>
            <a:pPr marL="0" indent="0" algn="ctr">
              <a:buNone/>
            </a:pPr>
            <a:endParaRPr lang="ru-RU" sz="2600" dirty="0" smtClean="0"/>
          </a:p>
          <a:p>
            <a:pPr marL="0" indent="0" algn="just">
              <a:buNone/>
            </a:pPr>
            <a:r>
              <a:rPr lang="ru-RU" sz="2600" b="1" dirty="0" smtClean="0">
                <a:solidFill>
                  <a:srgbClr val="C00000"/>
                </a:solidFill>
              </a:rPr>
              <a:t>ЦЕЛЬ</a:t>
            </a:r>
            <a:r>
              <a:rPr lang="ru-RU" sz="2600" dirty="0" smtClean="0"/>
              <a:t>: </a:t>
            </a:r>
            <a:r>
              <a:rPr lang="ru-RU" sz="2600" dirty="0"/>
              <a:t>привлечение внимания </a:t>
            </a:r>
            <a:r>
              <a:rPr lang="ru-RU" sz="2600" dirty="0" smtClean="0"/>
              <a:t>членов </a:t>
            </a:r>
            <a:r>
              <a:rPr lang="ru-RU" sz="2600" dirty="0"/>
              <a:t>профсоюзов, профсоюзных активистов, общественности, государственных и муниципальных органов власти к вопросам защиты прав профсоюзов в Архангельской области, решение задач по систематизации, анализу и разъяснению прав профсоюзов, их эффективной реализация и защита</a:t>
            </a:r>
            <a:r>
              <a:rPr lang="ru-RU" sz="2600" dirty="0" smtClean="0"/>
              <a:t> </a:t>
            </a:r>
          </a:p>
          <a:p>
            <a:pPr marL="0" indent="0" algn="ctr">
              <a:buNone/>
            </a:pPr>
            <a:endParaRPr lang="ru-RU" sz="2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600" b="1" dirty="0" smtClean="0">
                <a:solidFill>
                  <a:srgbClr val="C00000"/>
                </a:solidFill>
              </a:rPr>
              <a:t>Основные</a:t>
            </a:r>
            <a:r>
              <a:rPr lang="ru-RU" sz="2600" dirty="0" smtClean="0">
                <a:solidFill>
                  <a:srgbClr val="C00000"/>
                </a:solidFill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</a:rPr>
              <a:t>задачи</a:t>
            </a:r>
            <a:r>
              <a:rPr lang="ru-RU" sz="2600" dirty="0" smtClean="0">
                <a:solidFill>
                  <a:srgbClr val="C00000"/>
                </a:solidFill>
              </a:rPr>
              <a:t>:</a:t>
            </a:r>
          </a:p>
          <a:p>
            <a:pPr marL="457200" indent="-457200">
              <a:buAutoNum type="arabicPeriod"/>
            </a:pPr>
            <a:r>
              <a:rPr lang="ru-RU" sz="2600" dirty="0"/>
              <a:t>Систематизация , анализ и разъяснение прав профсоюзов.</a:t>
            </a:r>
          </a:p>
          <a:p>
            <a:pPr marL="457200" indent="-457200">
              <a:buAutoNum type="arabicPeriod"/>
            </a:pPr>
            <a:r>
              <a:rPr lang="ru-RU" sz="2600" dirty="0"/>
              <a:t>Эффективная реализация профсоюзами своих прав.</a:t>
            </a:r>
          </a:p>
          <a:p>
            <a:pPr marL="457200" indent="-457200">
              <a:buAutoNum type="arabicPeriod"/>
            </a:pPr>
            <a:r>
              <a:rPr lang="ru-RU" sz="2600" dirty="0"/>
              <a:t>Защита профсоюзами своих прав</a:t>
            </a:r>
            <a:r>
              <a:rPr lang="ru-RU" sz="2600" dirty="0" smtClean="0"/>
              <a:t>.</a:t>
            </a:r>
          </a:p>
          <a:p>
            <a:pPr marL="457200" indent="-457200">
              <a:buAutoNum type="arabicPeriod"/>
            </a:pPr>
            <a:endParaRPr lang="ru-RU" sz="2600" dirty="0"/>
          </a:p>
          <a:p>
            <a:pPr marL="0" indent="0">
              <a:buNone/>
            </a:pPr>
            <a:endParaRPr lang="ru-RU" sz="2600" dirty="0" smtClean="0"/>
          </a:p>
        </p:txBody>
      </p:sp>
      <p:pic>
        <p:nvPicPr>
          <p:cNvPr id="4" name="Picture 2" descr="C:\Documents and Settings\VORONCOVA\Рабочий стол\ТИПОГРАФИИ\1. БОНД -СЫР\БОНД 2018\Макеты\Лого года защиты проф-в\лого_фпао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7656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7920880" cy="424847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2900" b="1" dirty="0" smtClean="0"/>
              <a:t>         План </a:t>
            </a:r>
            <a:r>
              <a:rPr lang="ru-RU" sz="2900" b="1" dirty="0"/>
              <a:t>предусматривает  около 50 мероприятий, например:</a:t>
            </a:r>
          </a:p>
          <a:p>
            <a:pPr marL="0" indent="0">
              <a:buNone/>
            </a:pPr>
            <a:endParaRPr lang="ru-RU" sz="2900" dirty="0" smtClean="0"/>
          </a:p>
          <a:p>
            <a:pPr>
              <a:buFontTx/>
              <a:buChar char="-"/>
            </a:pPr>
            <a:r>
              <a:rPr lang="ru-RU" sz="7200" dirty="0" smtClean="0"/>
              <a:t>Организацию </a:t>
            </a:r>
            <a:r>
              <a:rPr lang="ru-RU" sz="7200" dirty="0"/>
              <a:t>и проведение конкурса   «Сценарий интерактивного мероприятия «Права ППО и их эффективная реализация</a:t>
            </a:r>
            <a:r>
              <a:rPr lang="ru-RU" sz="7200" dirty="0" smtClean="0"/>
              <a:t>»;</a:t>
            </a:r>
          </a:p>
          <a:p>
            <a:pPr>
              <a:buNone/>
            </a:pPr>
            <a:endParaRPr lang="ru-RU" sz="7200" dirty="0" smtClean="0"/>
          </a:p>
          <a:p>
            <a:pPr>
              <a:buFontTx/>
              <a:buChar char="-"/>
            </a:pPr>
            <a:r>
              <a:rPr lang="ru-RU" sz="7200" dirty="0" smtClean="0"/>
              <a:t>Разработку </a:t>
            </a:r>
            <a:r>
              <a:rPr lang="ru-RU" sz="7200" dirty="0"/>
              <a:t>дистанционного учебного курса для профактива по теме «Права ППО и их эффективная реализация</a:t>
            </a:r>
            <a:r>
              <a:rPr lang="ru-RU" sz="7200" dirty="0" smtClean="0"/>
              <a:t>»;</a:t>
            </a:r>
          </a:p>
          <a:p>
            <a:pPr>
              <a:buNone/>
            </a:pPr>
            <a:endParaRPr lang="ru-RU" sz="7200" dirty="0" smtClean="0"/>
          </a:p>
          <a:p>
            <a:pPr>
              <a:buFontTx/>
              <a:buChar char="-"/>
            </a:pPr>
            <a:r>
              <a:rPr lang="ru-RU" sz="7200" dirty="0" smtClean="0"/>
              <a:t>Организацию </a:t>
            </a:r>
            <a:r>
              <a:rPr lang="ru-RU" sz="7200" dirty="0"/>
              <a:t>и проведение Областной образовательной конференции профсоюзов области «Права профсоюзов: проблемы, реализация, защита» </a:t>
            </a:r>
            <a:endParaRPr lang="ru-RU" sz="7200" dirty="0" smtClean="0"/>
          </a:p>
          <a:p>
            <a:pPr marL="0" indent="0">
              <a:buNone/>
            </a:pPr>
            <a:r>
              <a:rPr lang="ru-RU" sz="7200" dirty="0"/>
              <a:t> </a:t>
            </a:r>
            <a:r>
              <a:rPr lang="ru-RU" sz="7200" dirty="0" smtClean="0"/>
              <a:t>      с </a:t>
            </a:r>
            <a:r>
              <a:rPr lang="ru-RU" sz="7200" dirty="0"/>
              <a:t>участием АТИСО, ФНПР, приглашенных </a:t>
            </a:r>
            <a:r>
              <a:rPr lang="ru-RU" sz="7200" dirty="0" smtClean="0"/>
              <a:t>экспертов;</a:t>
            </a:r>
          </a:p>
          <a:p>
            <a:pPr marL="0" indent="0">
              <a:buNone/>
            </a:pPr>
            <a:endParaRPr lang="ru-RU" sz="7200" dirty="0"/>
          </a:p>
          <a:p>
            <a:pPr>
              <a:buFontTx/>
              <a:buChar char="-"/>
            </a:pPr>
            <a:r>
              <a:rPr lang="ru-RU" sz="7200" dirty="0"/>
              <a:t>Создание рубрики «Год защиты прав профсоюзов» в газете </a:t>
            </a:r>
            <a:endParaRPr lang="ru-RU" sz="7200" dirty="0" smtClean="0"/>
          </a:p>
          <a:p>
            <a:pPr marL="0" indent="0">
              <a:buNone/>
            </a:pPr>
            <a:r>
              <a:rPr lang="ru-RU" sz="7200" dirty="0"/>
              <a:t> </a:t>
            </a:r>
            <a:r>
              <a:rPr lang="ru-RU" sz="7200" dirty="0" smtClean="0"/>
              <a:t>      «</a:t>
            </a:r>
            <a:r>
              <a:rPr lang="ru-RU" sz="7200" dirty="0"/>
              <a:t>Поморское вече» и соответствующего раздела на сайте </a:t>
            </a:r>
            <a:r>
              <a:rPr lang="ru-RU" sz="7200" dirty="0" smtClean="0"/>
              <a:t>ФПАО;</a:t>
            </a:r>
          </a:p>
          <a:p>
            <a:pPr marL="0" indent="0">
              <a:buNone/>
            </a:pPr>
            <a:endParaRPr lang="ru-RU" sz="7200" dirty="0" smtClean="0"/>
          </a:p>
          <a:p>
            <a:pPr>
              <a:buFontTx/>
              <a:buChar char="-"/>
            </a:pPr>
            <a:r>
              <a:rPr lang="ru-RU" sz="7200" b="1" dirty="0" smtClean="0"/>
              <a:t>Организацию </a:t>
            </a:r>
            <a:r>
              <a:rPr lang="ru-RU" sz="7200" b="1" dirty="0"/>
              <a:t>и проведение </a:t>
            </a:r>
            <a:r>
              <a:rPr lang="ru-RU" sz="7200" b="1" dirty="0" smtClean="0"/>
              <a:t> Архангельского </a:t>
            </a:r>
            <a:r>
              <a:rPr lang="ru-RU" sz="7200" b="1" dirty="0"/>
              <a:t>областного профсоюзного </a:t>
            </a:r>
            <a:endParaRPr lang="ru-RU" sz="7200" b="1" dirty="0" smtClean="0"/>
          </a:p>
          <a:p>
            <a:pPr marL="0" indent="0">
              <a:buNone/>
            </a:pPr>
            <a:r>
              <a:rPr lang="ru-RU" sz="7200" b="1" dirty="0"/>
              <a:t> </a:t>
            </a:r>
            <a:r>
              <a:rPr lang="ru-RU" sz="7200" b="1" dirty="0" smtClean="0"/>
              <a:t>       конкурса </a:t>
            </a:r>
            <a:r>
              <a:rPr lang="ru-RU" sz="7200" b="1" dirty="0"/>
              <a:t>«Лучшие социальные партнёры Архангельской области - 2018</a:t>
            </a:r>
            <a:r>
              <a:rPr lang="ru-RU" sz="7200" b="1" dirty="0" smtClean="0"/>
              <a:t>»;</a:t>
            </a:r>
          </a:p>
          <a:p>
            <a:pPr>
              <a:buFontTx/>
              <a:buChar char="-"/>
            </a:pPr>
            <a:endParaRPr lang="ru-RU" sz="7200" dirty="0"/>
          </a:p>
          <a:p>
            <a:pPr marL="0" indent="0" algn="ctr">
              <a:buNone/>
            </a:pPr>
            <a:endParaRPr lang="ru-RU" sz="7200" dirty="0" smtClean="0"/>
          </a:p>
          <a:p>
            <a:pPr marL="0" indent="0" algn="ctr">
              <a:buNone/>
            </a:pPr>
            <a:endParaRPr lang="ru-RU" sz="7200" dirty="0"/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7200" b="1" dirty="0" smtClean="0">
                <a:solidFill>
                  <a:srgbClr val="002060"/>
                </a:solidFill>
              </a:rPr>
              <a:t> </a:t>
            </a:r>
            <a:endParaRPr lang="ru-RU" sz="7200" dirty="0">
              <a:solidFill>
                <a:srgbClr val="C00000"/>
              </a:solidFill>
            </a:endParaRPr>
          </a:p>
        </p:txBody>
      </p:sp>
      <p:pic>
        <p:nvPicPr>
          <p:cNvPr id="4" name="Picture 2" descr="C:\Documents and Settings\VORONCOVA\Рабочий стол\ТИПОГРАФИИ\1. БОНД -СЫР\БОНД 2018\Макеты\Лого года защиты проф-в\лого_фпао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9512" y="188640"/>
            <a:ext cx="878497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  </a:t>
            </a: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2018 - Год защиты прав профсоюзов</a:t>
            </a:r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940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7" name="Picture 3" descr="D:\Мои файлы\Раб_стол\Мои документы\Работа 2010-2017\2017 2\мероприятия 2017\Сми-листовки 2017\четыре лог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7704856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VORONCOVA\Рабочий стол\ТИПОГРАФИИ\1. БОНД -СЫР\БОНД 2018\Макеты\Лого года защиты проф-в\лого_фпао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27584" y="260648"/>
            <a:ext cx="813690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Конкретные результаты работы </a:t>
            </a:r>
            <a:b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за три месяца  текущего года:</a:t>
            </a:r>
            <a:endParaRPr lang="ru-RU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39552" y="1844824"/>
            <a:ext cx="755455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200" dirty="0" smtClean="0"/>
              <a:t>1.Права первичной профсоюзной организации. </a:t>
            </a: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67" y="2276872"/>
            <a:ext cx="6315994" cy="44821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51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136904" cy="93610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Конкретные результаты работы </a:t>
            </a:r>
            <a:b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за три месяца  текущего года:</a:t>
            </a:r>
            <a:endParaRPr lang="ru-RU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7554552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/>
              <a:t>2. Информация для профсоюзных стендов. </a:t>
            </a: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6" name="Picture 2" descr="C:\Documents and Settings\VORONCOVA\Рабочий стол\ТИПОГРАФИИ\1. БОНД -СЫР\БОНД 2018\Макеты\Лого года защиты проф-в\лого_фпао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32" y="2312774"/>
            <a:ext cx="6640256" cy="43565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012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7584" y="260648"/>
            <a:ext cx="813690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smtClean="0"/>
              <a:t> </a:t>
            </a:r>
            <a:r>
              <a:rPr lang="ru-RU" sz="200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800" smtClean="0">
                <a:solidFill>
                  <a:srgbClr val="C00000"/>
                </a:solidFill>
                <a:latin typeface="Arial Black" pitchFamily="34" charset="0"/>
              </a:rPr>
              <a:t>Конкретные результаты работы </a:t>
            </a:r>
            <a:br>
              <a:rPr lang="ru-RU" sz="280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800" smtClean="0">
                <a:solidFill>
                  <a:srgbClr val="C00000"/>
                </a:solidFill>
                <a:latin typeface="Arial Black" pitchFamily="34" charset="0"/>
              </a:rPr>
              <a:t>за три месяца  текущего года:</a:t>
            </a:r>
            <a:endParaRPr lang="ru-RU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C:\Documents and Settings\VORONCOVA\Рабочий стол\ТИПОГРАФИИ\1. БОНД -СЫР\БОНД 2018\Макеты\Лого года защиты проф-в\лого_фпао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539552" y="1844824"/>
            <a:ext cx="755455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dirty="0" smtClean="0">
                <a:solidFill>
                  <a:schemeClr val="tx1"/>
                </a:solidFill>
              </a:rPr>
              <a:t>3. Защита прав работников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60" y="2276871"/>
            <a:ext cx="6333612" cy="45069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317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778" y="1893910"/>
            <a:ext cx="7992888" cy="1709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/>
              <a:t>4. Включение нового блока по </a:t>
            </a:r>
            <a:br>
              <a:rPr lang="ru-RU" sz="2200" dirty="0" smtClean="0"/>
            </a:br>
            <a:r>
              <a:rPr lang="ru-RU" sz="2200" dirty="0" smtClean="0"/>
              <a:t>правам ППО в курс второй </a:t>
            </a:r>
            <a:br>
              <a:rPr lang="ru-RU" sz="2200" dirty="0" smtClean="0"/>
            </a:br>
            <a:r>
              <a:rPr lang="ru-RU" sz="2200" dirty="0" smtClean="0"/>
              <a:t>ступени профсоюзного </a:t>
            </a:r>
            <a:br>
              <a:rPr lang="ru-RU" sz="2200" dirty="0" smtClean="0"/>
            </a:br>
            <a:r>
              <a:rPr lang="ru-RU" sz="2200" dirty="0" smtClean="0"/>
              <a:t>образования.</a:t>
            </a: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6" name="Picture 5" descr="\\Server\общая\Для Антоновой Л. Н\№5-18\Публичный отчёт ТЕКСТ И ФОТО\Обучение профактива\JEdemTHDkFQ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085" r="8694"/>
          <a:stretch/>
        </p:blipFill>
        <p:spPr bwMode="auto">
          <a:xfrm>
            <a:off x="4139952" y="1844823"/>
            <a:ext cx="4783973" cy="28434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\\Server\общая\Для Антоновой Л. Н\№5-18\Публичный отчёт ТЕКСТ И ФОТО\Обучение профактива\06MgaA3jhK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03848"/>
            <a:ext cx="4651784" cy="3096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VORONCOVA\Рабочий стол\ТИПОГРАФИИ\1. БОНД -СЫР\БОНД 2018\Макеты\Лого года защиты проф-в\лого_фпао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27584" y="260648"/>
            <a:ext cx="813690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smtClean="0"/>
              <a:t> </a:t>
            </a:r>
            <a:r>
              <a:rPr lang="ru-RU" sz="200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800" smtClean="0">
                <a:solidFill>
                  <a:srgbClr val="C00000"/>
                </a:solidFill>
                <a:latin typeface="Arial Black" pitchFamily="34" charset="0"/>
              </a:rPr>
              <a:t>Конкретные результаты работы </a:t>
            </a:r>
            <a:br>
              <a:rPr lang="ru-RU" sz="280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800" smtClean="0">
                <a:solidFill>
                  <a:srgbClr val="C00000"/>
                </a:solidFill>
                <a:latin typeface="Arial Black" pitchFamily="34" charset="0"/>
              </a:rPr>
              <a:t>за три месяца  текущего года:</a:t>
            </a:r>
            <a:endParaRPr lang="ru-RU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030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1" descr="D:\Мои файлы\Раб_стол\картинки к листовке Вступай\banner_lab_word.jpg"/>
          <p:cNvPicPr>
            <a:picLocks noChangeAspect="1" noChangeArrowheads="1"/>
          </p:cNvPicPr>
          <p:nvPr/>
        </p:nvPicPr>
        <p:blipFill>
          <a:blip r:embed="rId2" cstate="print"/>
          <a:srcRect t="11458" b="10416"/>
          <a:stretch>
            <a:fillRect/>
          </a:stretch>
        </p:blipFill>
        <p:spPr bwMode="auto">
          <a:xfrm>
            <a:off x="0" y="785794"/>
            <a:ext cx="9144000" cy="53578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Сегодня мы знаем, что делать 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842337"/>
            <a:ext cx="857224" cy="10156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2015</a:t>
            </a:r>
          </a:p>
          <a:p>
            <a:pPr algn="ctr"/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0694" y="5842337"/>
            <a:ext cx="3643306" cy="10156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ru-RU" sz="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Год охраны труда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Год профсоюзной информации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Год профсоюзного </a:t>
            </a:r>
            <a:r>
              <a:rPr lang="en-US" sz="1600" dirty="0" smtClean="0">
                <a:solidFill>
                  <a:schemeClr val="bg1"/>
                </a:solidFill>
              </a:rPr>
              <a:t>PR-</a:t>
            </a:r>
            <a:r>
              <a:rPr lang="ru-RU" sz="1600" dirty="0" smtClean="0">
                <a:solidFill>
                  <a:schemeClr val="bg1"/>
                </a:solidFill>
              </a:rPr>
              <a:t>движения</a:t>
            </a:r>
          </a:p>
          <a:p>
            <a:endParaRPr lang="ru-RU" sz="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40" y="5842337"/>
            <a:ext cx="1428760" cy="10156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Год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правовой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Культуры</a:t>
            </a:r>
          </a:p>
          <a:p>
            <a:pPr algn="ctr"/>
            <a:endParaRPr lang="ru-RU" sz="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5842337"/>
            <a:ext cx="1357322" cy="10156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Год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Молодежи</a:t>
            </a:r>
          </a:p>
          <a:p>
            <a:pPr algn="ctr"/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5984" y="5842337"/>
            <a:ext cx="857224" cy="10156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2016</a:t>
            </a:r>
          </a:p>
          <a:p>
            <a:pPr algn="ctr"/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438" y="5842337"/>
            <a:ext cx="857224" cy="101566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2017</a:t>
            </a:r>
          </a:p>
          <a:p>
            <a:pPr algn="ctr"/>
            <a:endParaRPr lang="ru-RU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22994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D:\Мои файлы\Раб_стол\Мои документы\Работа 2010-2017\2017 2\мероприятия 2017\PR-год 2017\Image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51936"/>
            <a:ext cx="3888432" cy="5575865"/>
          </a:xfrm>
          <a:prstGeom prst="rect">
            <a:avLst/>
          </a:prstGeom>
          <a:noFill/>
        </p:spPr>
      </p:pic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 b="10694"/>
          <a:stretch>
            <a:fillRect/>
          </a:stretch>
        </p:blipFill>
        <p:spPr bwMode="auto">
          <a:xfrm>
            <a:off x="7812360" y="5301208"/>
            <a:ext cx="1121362" cy="1008112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7284" name="Picture 4" descr="D:\Мои файлы\Раб_стол\Мои документы\Работа 2010-2017\2017 2\мероприятия 2017\ФОТО 25\BHo4bbP8_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764704"/>
            <a:ext cx="3070567" cy="2046245"/>
          </a:xfrm>
          <a:prstGeom prst="rect">
            <a:avLst/>
          </a:prstGeom>
          <a:noFill/>
        </p:spPr>
      </p:pic>
      <p:pic>
        <p:nvPicPr>
          <p:cNvPr id="97286" name="Picture 6" descr="D:\Мои файлы\Раб_стол\Мои документы\Работа 2010-2017\2017 2\мероприятия 2017\ФОТО 25\pV1_rJJXI8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356992"/>
            <a:ext cx="3394645" cy="2262213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576064"/>
          </a:xfrm>
        </p:spPr>
        <p:txBody>
          <a:bodyPr/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2017год  </a:t>
            </a:r>
            <a:b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«Год профсоюзного PR-движения» объявлен Общероссийским Профсоюзом образования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504056"/>
          </a:xfrm>
        </p:spPr>
        <p:txBody>
          <a:bodyPr/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 Год охраны труда, объявленный  ФПАО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5" name="Picture 1" descr="D:\Мои файлы\Раб_стол\PR-год 2017\ЛОГО\лого О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8640"/>
            <a:ext cx="792088" cy="714477"/>
          </a:xfrm>
          <a:prstGeom prst="rect">
            <a:avLst/>
          </a:prstGeom>
          <a:noFill/>
        </p:spPr>
      </p:pic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251520" y="1124744"/>
          <a:ext cx="3709268" cy="5243148"/>
        </p:xfrm>
        <a:graphic>
          <a:graphicData uri="http://schemas.openxmlformats.org/presentationml/2006/ole">
            <p:oleObj spid="_x0000_s105474" name="PDF" r:id="rId4" imgW="0" imgH="0" progId="FoxitReader.Document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067944" y="764704"/>
            <a:ext cx="489654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Региональная тематическая проверка</a:t>
            </a:r>
          </a:p>
          <a:p>
            <a:pPr algn="just"/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«Соблюдение государственных нормативных требований по охране труда в кабинетах (мастерских) технологии общеобразовательных учреждений Архангельской области»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60" name="Picture 4" descr="D:\Папки Надежды\Стол\kabT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1772816"/>
            <a:ext cx="1505744" cy="120459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 rot="21084188">
            <a:off x="4267255" y="3610081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«</a:t>
            </a:r>
            <a:r>
              <a:rPr lang="ru-RU" dirty="0" smtClean="0">
                <a:solidFill>
                  <a:srgbClr val="FF0000"/>
                </a:solidFill>
              </a:rPr>
              <a:t>Месячник по охране труда</a:t>
            </a:r>
            <a:r>
              <a:rPr lang="en-US" dirty="0" smtClean="0">
                <a:solidFill>
                  <a:srgbClr val="FF0000"/>
                </a:solidFill>
              </a:rPr>
              <a:t>»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rot="1108750">
            <a:off x="6660232" y="5301208"/>
            <a:ext cx="2160240" cy="1224136"/>
          </a:xfrm>
          <a:prstGeom prst="ellipse">
            <a:avLst/>
          </a:prstGeom>
          <a:solidFill>
            <a:srgbClr val="FFFF00">
              <a:alpha val="71000"/>
            </a:srgbClr>
          </a:solidFill>
          <a:ln w="63500"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r>
              <a:rPr lang="ru-RU" sz="1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Специальная оценка условий труда </a:t>
            </a:r>
            <a:endParaRPr lang="ru-RU" sz="1400" dirty="0"/>
          </a:p>
        </p:txBody>
      </p:sp>
      <p:pic>
        <p:nvPicPr>
          <p:cNvPr id="16" name="Picture 2" descr="Картинки по запросу Урок труда картин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1988840"/>
            <a:ext cx="165618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4427984" y="4365104"/>
            <a:ext cx="4104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«Охрана труда глазами детей»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«Мама, папа, я и охрана труда»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«Лучший кроссворд по охране труда»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«Учимся безопасности»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/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 информационной работы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объявленный УЦ ФПАО,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4211960" y="1190652"/>
            <a:ext cx="4608512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0663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Arial" pitchFamily="34" charset="0"/>
              </a:rPr>
              <a:t>По обучению профсоюзного актива и членов профсоюза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 CYR" charset="-52"/>
                <a:ea typeface="Times New Roman" pitchFamily="18" charset="0"/>
                <a:cs typeface="Arial" pitchFamily="34" charset="0"/>
              </a:rPr>
              <a:t>использовали различные площадки: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Arial" pitchFamily="34" charset="0"/>
              </a:rPr>
              <a:t>городского совета, межрегиональной организации, УЦ ФПАО и др. 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066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Arial" pitchFamily="34" charset="0"/>
              </a:rPr>
              <a:t>- участие в семинаре-тренинге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 CYR" charset="-52"/>
                <a:ea typeface="Times New Roman" pitchFamily="18" charset="0"/>
                <a:cs typeface="Arial" pitchFamily="34" charset="0"/>
              </a:rPr>
              <a:t>Современные методы информационной работы профсоюзов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(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Arial" pitchFamily="34" charset="0"/>
              </a:rPr>
              <a:t>Глазырин А.В.)председателей первичных профсоюзных организаций Профсоюза, которым было поручено освещение мероприятий профсоюза через фото и видео.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066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  - участие в курсе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Правозащитная деятельность профсоюзов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(через Академию труда),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066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-участие в семинарах для профсоюзного актива и членов профсоюза: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работы профсоюзного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комитета,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вновь избранных председателей,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066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внештатных правовых инспекторов-,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066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информационная работа-,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066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Дни правовых знаний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066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семинар для уполномоченных по охране труда,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066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семинары по соглашению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0663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новому НСОТ,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0663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Обучено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более 467 человек.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60663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 CYR" charset="-52"/>
                <a:ea typeface="Times New Roman" pitchFamily="18" charset="0"/>
                <a:cs typeface="Arial" pitchFamily="34" charset="0"/>
              </a:rPr>
              <a:t>На обучение профсоюзного актива и членов профсоюза  израсходовано-48.4 тыс.руб.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3732" name="Picture 4" descr="D:\Папки Надежды\Стол\Горсовет\2017\фотки в работу 2017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34023">
            <a:off x="549143" y="1022815"/>
            <a:ext cx="2664296" cy="2003980"/>
          </a:xfrm>
          <a:prstGeom prst="rect">
            <a:avLst/>
          </a:prstGeom>
          <a:noFill/>
        </p:spPr>
      </p:pic>
      <p:pic>
        <p:nvPicPr>
          <p:cNvPr id="73733" name="Picture 5" descr="D:\Папки Надежды\Стол\Горсовет\2017\фотки в работу 2017\IMG_2600-fill-215x1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27718">
            <a:off x="591123" y="5218190"/>
            <a:ext cx="1955483" cy="1463771"/>
          </a:xfrm>
          <a:prstGeom prst="rect">
            <a:avLst/>
          </a:prstGeom>
          <a:noFill/>
        </p:spPr>
      </p:pic>
      <p:pic>
        <p:nvPicPr>
          <p:cNvPr id="93185" name="Picture 1" descr="G:\ФОТО 2017г\Фотки\новые внештатники\DSC006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068960"/>
            <a:ext cx="2771800" cy="207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8803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Развитие социального партнерства.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92696"/>
            <a:ext cx="842493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>
              <a:tabLst>
                <a:tab pos="5940425" algn="l"/>
              </a:tabLst>
            </a:pPr>
            <a:r>
              <a:rPr lang="ru-RU" sz="1400" b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переговоров, консультаций, совместных встреч с властью,  удалось сохранить:</a:t>
            </a:r>
          </a:p>
          <a:p>
            <a:pPr lvl="0" indent="450850" algn="just">
              <a:tabLst>
                <a:tab pos="5940425" algn="l"/>
              </a:tabLst>
            </a:pPr>
            <a:endParaRPr lang="ru-RU" sz="1400" b="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>
              <a:tabLst>
                <a:tab pos="5940425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b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педагогическим работникам, работающим в дошкольных образовательных организациях, а также педагогам дополнительного образования, работающим с обучающимися с ограниченными возможностями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здоровья продолжительность ежегодного основного оплачиваемого удлиненного отпуска установлена  56 календарных дней при наличии создания условий для получения образования обучающимися с ограниченными возможностями здоровья.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hangingPunct="0">
              <a:tabLst>
                <a:tab pos="5940425" algn="l"/>
              </a:tabLst>
            </a:pPr>
            <a:r>
              <a:rPr lang="ru-RU" sz="1400" b="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дополнительную материальную помощь отдельным категориям работников </a:t>
            </a:r>
            <a:r>
              <a:rPr lang="ru-RU" sz="1400" b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Учреждений, реализующих образовательные программы дошкольного образования: поварам детского питания, подсобным рабочим, в размере оклада по основному месту работы (по основной должности) один раз в течение года.</a:t>
            </a:r>
            <a:endParaRPr lang="ru-RU" sz="1400" b="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hangingPunct="0">
              <a:tabLst>
                <a:tab pos="5940425" algn="l"/>
              </a:tabLst>
            </a:pPr>
            <a:r>
              <a:rPr lang="ru-RU" sz="1400" b="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-внести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тарифную часть</a:t>
            </a:r>
            <a:r>
              <a:rPr lang="ru-RU" sz="1400" b="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выплаты молодым педагогам, выпускникам очных отделений учебных заведений высшего или профессионального образования, составляет не менее 20 процентов должностного оклада, ставки заработной платы, а выпускникам очных отделений учебных заведений высшего или профессионального образования, окончившим образовательные учреждения с отличием не менее 30 процентов должностного оклада, ставки заработной платы в течение трех лет со дня заключения первого трудового договора, предусматривающего работу по специальности.</a:t>
            </a:r>
            <a:endParaRPr lang="ru-RU" sz="1400" b="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hangingPunct="0">
              <a:tabLst>
                <a:tab pos="5940425" algn="l"/>
              </a:tabLst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-дополнительную материальную помощь в связи со значимыми событиями в жизни работника</a:t>
            </a:r>
            <a:endParaRPr lang="ru-RU" sz="1400" b="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hangingPunct="0">
              <a:tabLst>
                <a:tab pos="5940425" algn="l"/>
              </a:tabLst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-единовременную выплату молодым специалистам </a:t>
            </a:r>
            <a:r>
              <a:rPr lang="ru-RU" sz="1400" b="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распоряжением мэрии города Архангельска от 31 января 2012 года № 176р "Об утверждении Порядка предоставления выплаты молодым специалистам из числа педагогических работников муниципальных образовательных учреждений муниципального образования "Город Архангельск", находящихся в ведении департамента образования, Администрацией МО "Город Архангельск" ежегодно производится выплата молодым педагогам в размере 13 800 рублей</a:t>
            </a:r>
            <a:endParaRPr lang="ru-RU" sz="1400" b="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hangingPunct="0">
              <a:tabLst>
                <a:tab pos="5940425" algn="l"/>
              </a:tabLst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-ряд критериев по стимулирующим выплатам для руководителей образовательных учреждений.</a:t>
            </a:r>
            <a:endParaRPr lang="ru-RU" sz="1400" b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43204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Анализ выполнения соглашения  за 2017г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5474" name="Object 2"/>
          <p:cNvGraphicFramePr>
            <a:graphicFrameLocks noChangeAspect="1"/>
          </p:cNvGraphicFramePr>
          <p:nvPr/>
        </p:nvGraphicFramePr>
        <p:xfrm>
          <a:off x="899592" y="692696"/>
          <a:ext cx="7920880" cy="5505341"/>
        </p:xfrm>
        <a:graphic>
          <a:graphicData uri="http://schemas.openxmlformats.org/presentationml/2006/ole">
            <p:oleObj spid="_x0000_s106498" name="Документ" r:id="rId3" imgW="6081428" imgH="754911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3" descr="D:\Мои файлы\Раб_стол\Мои документы\Президиумы 2014-2019гг\2017\президиум №35 19.09.2017\7 октября 2017\7 октябр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4176464" cy="59068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424883">
            <a:off x="3966022" y="394732"/>
            <a:ext cx="48470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Профсоюз коллективная сила!</a:t>
            </a:r>
            <a:endParaRPr lang="ru-RU" dirty="0"/>
          </a:p>
        </p:txBody>
      </p:sp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4355976" y="1153221"/>
            <a:ext cx="44644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FF0000"/>
                </a:solidFill>
                <a:latin typeface="Times New Roman CYR" charset="-52"/>
                <a:ea typeface="Times New Roman" pitchFamily="18" charset="0"/>
                <a:cs typeface="Times New Roman" pitchFamily="18" charset="0"/>
              </a:rPr>
              <a:t>Предложения профсоюза приняты!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Times New Roman CYR" charset="-52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 ходе переговоров, коллективных действий (обращение в адрес администрации города и депутатов Городской думы )все предложения профсоюза были учтены и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с января 2018г. вступил в силу новый порядок компенсации оплаты проезда до места отдыха и обратно для работников муниципальных учреждений города.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6259" name="Picture 3" descr="G:\PR-год 2017\1 мая 2017\20170501_110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01008"/>
            <a:ext cx="2627784" cy="1970838"/>
          </a:xfrm>
          <a:prstGeom prst="rect">
            <a:avLst/>
          </a:prstGeom>
          <a:noFill/>
        </p:spPr>
      </p:pic>
      <p:pic>
        <p:nvPicPr>
          <p:cNvPr id="7" name="Picture 2" descr="D:\Мои файлы\Раб_стол\DSC_0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00380">
            <a:off x="5464009" y="2707252"/>
            <a:ext cx="3036166" cy="2009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932040" y="5517232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</a:rPr>
              <a:t>Реализация акции «МРОТ по закону» Правозащитная деятельность в отчётном году проходила на фоне </a:t>
            </a:r>
            <a:r>
              <a:rPr lang="ru-RU" sz="1200" dirty="0" err="1" smtClean="0">
                <a:solidFill>
                  <a:srgbClr val="FF0000"/>
                </a:solidFill>
              </a:rPr>
              <a:t>кардиналь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ного</a:t>
            </a:r>
            <a:r>
              <a:rPr lang="ru-RU" sz="1200" dirty="0" smtClean="0">
                <a:solidFill>
                  <a:srgbClr val="FF0000"/>
                </a:solidFill>
              </a:rPr>
              <a:t> изменения правоприменительной практики в отношении состава </a:t>
            </a:r>
            <a:r>
              <a:rPr lang="ru-RU" sz="1200" dirty="0" err="1" smtClean="0">
                <a:solidFill>
                  <a:srgbClr val="FF0000"/>
                </a:solidFill>
              </a:rPr>
              <a:t>заработ</a:t>
            </a:r>
            <a:r>
              <a:rPr lang="ru-RU" sz="1200" dirty="0" smtClean="0">
                <a:solidFill>
                  <a:srgbClr val="FF0000"/>
                </a:solidFill>
              </a:rPr>
              <a:t> ной платы и соотношения её с размером МРОТ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D:\Мои файлы\Раб_стол\Мои документы\Работа 2010-2017\2017 2\СМИ 2017\сми в ФПАО\Вступай\3 октября 2017 ярч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664296" cy="3768689"/>
          </a:xfrm>
          <a:prstGeom prst="rect">
            <a:avLst/>
          </a:prstGeom>
          <a:noFill/>
        </p:spPr>
      </p:pic>
      <p:pic>
        <p:nvPicPr>
          <p:cNvPr id="100355" name="Picture 3" descr="D:\Мои файлы\Раб_стол\Мои документы\Работа 2010-2017\2017 2\мероприятия 2017\Акции 2017\Вступай\Фото\DSC062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764704"/>
            <a:ext cx="1838900" cy="1224136"/>
          </a:xfrm>
          <a:prstGeom prst="rect">
            <a:avLst/>
          </a:prstGeom>
          <a:noFill/>
        </p:spPr>
      </p:pic>
      <p:pic>
        <p:nvPicPr>
          <p:cNvPr id="100356" name="Picture 4" descr="D:\Мои файлы\Раб_стол\Мои документы\Работа 2010-2017\2017 2\мероприятия 2017\Акции 2017\Вступай\Фото\DSC062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492896"/>
            <a:ext cx="2412394" cy="1605905"/>
          </a:xfrm>
          <a:prstGeom prst="rect">
            <a:avLst/>
          </a:prstGeom>
          <a:noFill/>
        </p:spPr>
      </p:pic>
      <p:pic>
        <p:nvPicPr>
          <p:cNvPr id="33793" name="Picture 1" descr="D:\Папки Надежды\Стол\Горсовет\2017\фотки в работу 2017\IMG_2683-fill-232x1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5157192"/>
            <a:ext cx="1897747" cy="1424588"/>
          </a:xfrm>
          <a:prstGeom prst="rect">
            <a:avLst/>
          </a:prstGeom>
          <a:noFill/>
        </p:spPr>
      </p:pic>
      <p:pic>
        <p:nvPicPr>
          <p:cNvPr id="33794" name="Picture 2" descr="D:\Папки Надежды\Стол\Горсовет\2017\фотки в работу 2017\IMG_2894-fill-232x1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692696"/>
            <a:ext cx="1753472" cy="131628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86000" y="260648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Нам не безразлично наше ЗАВТРА!</a:t>
            </a:r>
            <a:endParaRPr lang="ru-RU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0648754">
            <a:off x="179512" y="4509120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период с 2011 по 2017 годы было произведено 847 выплат молодым специалистам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0113" name="Picture 1" descr="G:\ФОТО 2017г\Фотки\МС 2017\ip43CnE3eC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2492896"/>
            <a:ext cx="2208245" cy="1656184"/>
          </a:xfrm>
          <a:prstGeom prst="rect">
            <a:avLst/>
          </a:prstGeom>
          <a:noFill/>
        </p:spPr>
      </p:pic>
      <p:pic>
        <p:nvPicPr>
          <p:cNvPr id="90114" name="Picture 2" descr="G:\ФОТО 2017г\Фотки\МС 2017\U28CY1tcquU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5085184"/>
            <a:ext cx="2558582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4398</TotalTime>
  <Words>1523</Words>
  <Application>Microsoft Office PowerPoint</Application>
  <PresentationFormat>Экран (4:3)</PresentationFormat>
  <Paragraphs>197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Тема Office</vt:lpstr>
      <vt:lpstr>PDF</vt:lpstr>
      <vt:lpstr>Документ</vt:lpstr>
      <vt:lpstr>Слайд 1</vt:lpstr>
      <vt:lpstr>Слайд 2</vt:lpstr>
      <vt:lpstr> 2017год   «Год профсоюзного PR-движения» объявлен Общероссийским Профсоюзом образования</vt:lpstr>
      <vt:lpstr> Год охраны труда, объявленный  ФПАО </vt:lpstr>
      <vt:lpstr>Год информационной работы, объявленный УЦ ФПАО,</vt:lpstr>
      <vt:lpstr>Развитие социального партнерства. </vt:lpstr>
      <vt:lpstr>Анализ выполнения соглашения  за 2017г</vt:lpstr>
      <vt:lpstr>Слайд 8</vt:lpstr>
      <vt:lpstr>Слайд 9</vt:lpstr>
      <vt:lpstr>Слайд 10</vt:lpstr>
      <vt:lpstr>Развитие сервисных услуг для членов Профсоюза: </vt:lpstr>
      <vt:lpstr>СКОЛЬКО НАС!</vt:lpstr>
      <vt:lpstr> Подробный анализ</vt:lpstr>
      <vt:lpstr>Первоочередные меры по работе  с профсоюзным активом по мотивации  профсоюзного членства на 2018г.:</vt:lpstr>
      <vt:lpstr>Коллективные договора</vt:lpstr>
      <vt:lpstr>Слайд 16</vt:lpstr>
      <vt:lpstr>Слайд 17</vt:lpstr>
      <vt:lpstr>   2018 - Год защиты прав профсоюзов</vt:lpstr>
      <vt:lpstr>Слайд 19</vt:lpstr>
      <vt:lpstr>Слайд 20</vt:lpstr>
      <vt:lpstr>  Конкретные результаты работы  за три месяца  текущего года:</vt:lpstr>
      <vt:lpstr>Слайд 22</vt:lpstr>
      <vt:lpstr>Слайд 23</vt:lpstr>
      <vt:lpstr>Слайд 24</vt:lpstr>
    </vt:vector>
  </TitlesOfParts>
  <Company>Guilddesign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Волкова</dc:creator>
  <cp:lastModifiedBy>Надежда</cp:lastModifiedBy>
  <cp:revision>393</cp:revision>
  <dcterms:created xsi:type="dcterms:W3CDTF">2015-02-03T19:40:36Z</dcterms:created>
  <dcterms:modified xsi:type="dcterms:W3CDTF">2018-04-26T18:43:15Z</dcterms:modified>
</cp:coreProperties>
</file>