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70" r:id="rId3"/>
    <p:sldId id="258" r:id="rId4"/>
    <p:sldId id="272" r:id="rId5"/>
    <p:sldId id="285" r:id="rId6"/>
    <p:sldId id="274" r:id="rId7"/>
    <p:sldId id="275" r:id="rId8"/>
    <p:sldId id="286" r:id="rId9"/>
    <p:sldId id="277" r:id="rId10"/>
    <p:sldId id="278" r:id="rId11"/>
    <p:sldId id="287" r:id="rId12"/>
    <p:sldId id="288" r:id="rId13"/>
    <p:sldId id="289" r:id="rId14"/>
    <p:sldId id="290" r:id="rId15"/>
    <p:sldId id="282" r:id="rId16"/>
    <p:sldId id="281" r:id="rId17"/>
    <p:sldId id="291" r:id="rId18"/>
    <p:sldId id="283" r:id="rId19"/>
    <p:sldId id="293" r:id="rId20"/>
    <p:sldId id="294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BE54B-D64F-4A4A-AD4A-20E738D471E9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7E0F67-74B4-43D1-91A2-0B9A877C50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56C08-B456-4A06-A9AF-6F04B2A15A9E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EA154C-F342-45FF-AA69-3B4D0AA37F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FC9DA-A4F2-4665-A93D-07E4DF518678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FEFD25-E9DF-41E2-B93E-AFEDDB81E1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66134-E306-4C61-8217-93436FAB656F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35072-E615-408F-B4CF-5D81C68D98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F53653-BA55-4B43-BAEF-2093219A8A8A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BB1D6-1314-4E7B-B3A7-3C2664568C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5C945-4030-4A49-9C94-2B6C7C072BF5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CB08F4-C795-4FBA-A71D-314E2F49B6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F115C-1AA8-4775-B6F6-0B271C2556C5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5EF2F-125D-4236-A104-AEF475D58A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486026-6383-4B77-A091-B793C0247AA6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FDCA4-169F-4502-82A9-232D2E79F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69AC5A-CB05-4F0B-B1A7-DB6AA4450CE3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BABC65-7645-4E2B-9838-6FD388363D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9380A-7BD3-4D2A-B582-B73F24D7F246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FCB1E6-24A6-4C57-A69B-BD1A8B2F5F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2D7179-6E0F-4611-AD4C-5D80A38BEE11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F4A5F8-A8E8-44EE-B623-0C3E2CBBEE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813B702-04EE-43DF-AB50-24536BDCDF18}" type="datetimeFigureOut">
              <a:rPr lang="ru-RU"/>
              <a:pPr>
                <a:defRPr/>
              </a:pPr>
              <a:t>24.10.2018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AFD2C03-9CB1-4681-9016-E1EF90B0F2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01" r:id="rId2"/>
    <p:sldLayoutId id="2147483710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11" r:id="rId9"/>
    <p:sldLayoutId id="2147483707" r:id="rId10"/>
    <p:sldLayoutId id="2147483708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wed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1428750"/>
            <a:ext cx="4429125" cy="295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http://xenex76.narod.ru/gerb_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1643063"/>
            <a:ext cx="3333750" cy="3254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124" name="Группа 24"/>
          <p:cNvGrpSpPr>
            <a:grpSpLocks/>
          </p:cNvGrpSpPr>
          <p:nvPr/>
        </p:nvGrpSpPr>
        <p:grpSpPr bwMode="auto">
          <a:xfrm>
            <a:off x="0" y="404813"/>
            <a:ext cx="9144000" cy="6097587"/>
            <a:chOff x="0" y="1061736"/>
            <a:chExt cx="9144000" cy="519449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4803770"/>
              <a:ext cx="9144000" cy="1452456"/>
            </a:xfrm>
            <a:prstGeom prst="rect">
              <a:avLst/>
            </a:prstGeom>
            <a:solidFill>
              <a:srgbClr val="0070C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2400" b="1">
                  <a:solidFill>
                    <a:schemeClr val="tx2"/>
                  </a:solidFill>
                  <a:ea typeface="Aharoni"/>
                  <a:cs typeface="Aharoni"/>
                </a:rPr>
                <a:t>(на примере реализации образовательного проекта "Швеция – далекая и близкая")</a:t>
              </a:r>
            </a:p>
            <a:p>
              <a:pPr algn="ctr"/>
              <a:r>
                <a:rPr lang="ru-RU" sz="2000" b="1">
                  <a:solidFill>
                    <a:srgbClr val="FFFFFF"/>
                  </a:solidFill>
                  <a:cs typeface="Arial" pitchFamily="34" charset="0"/>
                </a:rPr>
                <a:t>Отчет МБОУ СШ № 1</a:t>
              </a:r>
            </a:p>
            <a:p>
              <a:pPr algn="ctr"/>
              <a:r>
                <a:rPr lang="ru-RU" sz="2000" b="1">
                  <a:solidFill>
                    <a:srgbClr val="FFFFFF"/>
                  </a:solidFill>
                  <a:cs typeface="Arial" pitchFamily="34" charset="0"/>
                </a:rPr>
                <a:t>Октябрь 2018</a:t>
              </a:r>
            </a:p>
            <a:p>
              <a:pPr algn="ctr"/>
              <a:endParaRPr lang="ru-RU" sz="32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0" y="1061736"/>
              <a:ext cx="9144000" cy="1352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0" y="6153445"/>
              <a:ext cx="9144000" cy="1353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Рисунок 28" descr="Без имени1.png"/>
          <p:cNvPicPr>
            <a:picLocks noChangeAspect="1"/>
          </p:cNvPicPr>
          <p:nvPr/>
        </p:nvPicPr>
        <p:blipFill>
          <a:blip r:embed="rId4" cstate="print"/>
          <a:srcRect l="2412"/>
          <a:stretch>
            <a:fillRect/>
          </a:stretch>
        </p:blipFill>
        <p:spPr>
          <a:xfrm>
            <a:off x="2843213" y="2708275"/>
            <a:ext cx="2890837" cy="2144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6" name="AutoShape 8" descr="Sweden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127" name="AutoShape 10" descr="Sweden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128" name="AutoShape 14" descr="Heart sketch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313" y="0"/>
            <a:ext cx="82804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Межкультурный диалог как одна из форм реализации ФГОС нового поколения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Участие в конкурсах методических материалов 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профмастерства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4340" name="Picture 2" descr="C:\Users\User\Desktop\2016-2017- Проект-Швеция\Мартююш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357438"/>
            <a:ext cx="3049587" cy="430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357188" y="1628775"/>
            <a:ext cx="806608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 b="1">
                <a:latin typeface="Constantia" pitchFamily="18" charset="0"/>
              </a:rPr>
              <a:t>Сертификат ы Мартюшовой Е.А. ,  Синицына А.С., Дмитровой С.В.  за участие в городском конкурсе «Методическое сопровождение педагогов-организаторов ОУ г.Архангельска в условиях обновления содержания образования» в рамках реализации проекта опорного учреждения </a:t>
            </a:r>
          </a:p>
        </p:txBody>
      </p:sp>
      <p:pic>
        <p:nvPicPr>
          <p:cNvPr id="14342" name="Picture 2" descr="C:\Users\User\Desktop\2016-2017- Проект-Швеция\Синицыыыы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2641600"/>
            <a:ext cx="3000375" cy="421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2" descr="C:\Users\User\Desktop\2016-2017- Проект-Швеция\2017-ДМИТТ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2038" y="2357438"/>
            <a:ext cx="288290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875"/>
            <a:ext cx="4038600" cy="4433888"/>
          </a:xfrm>
        </p:spPr>
        <p:txBody>
          <a:bodyPr/>
          <a:lstStyle/>
          <a:p>
            <a:pPr eaLnBrk="1" hangingPunct="1"/>
            <a:r>
              <a:rPr lang="ru-RU" sz="2400" b="1" smtClean="0"/>
              <a:t>Свидетельство о публикации  методических разработок учителя шведского языка Синицына А.С. на сайте </a:t>
            </a:r>
            <a:r>
              <a:rPr lang="en-US" sz="2400" b="1" smtClean="0"/>
              <a:t>infourok.ru</a:t>
            </a:r>
            <a:endParaRPr lang="ru-RU" sz="2400" b="1" smtClean="0"/>
          </a:p>
        </p:txBody>
      </p:sp>
      <p:pic>
        <p:nvPicPr>
          <p:cNvPr id="15363" name="Picture 2" descr="C:\Users\User\Desktop\2016-2017- Проект-Швеция\Сертификат Синицын А.С.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143000" y="1785938"/>
            <a:ext cx="3470275" cy="4876800"/>
          </a:xfrm>
        </p:spPr>
      </p:pic>
      <p:sp>
        <p:nvSpPr>
          <p:cNvPr id="15364" name="Заголовок 1"/>
          <p:cNvSpPr>
            <a:spLocks noGrp="1"/>
          </p:cNvSpPr>
          <p:nvPr>
            <p:ph type="title"/>
          </p:nvPr>
        </p:nvSpPr>
        <p:spPr>
          <a:xfrm>
            <a:off x="500063" y="5715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3600" b="1" smtClean="0">
                <a:latin typeface="Constantia" pitchFamily="18" charset="0"/>
              </a:rPr>
              <a:t>Участие в конкурсах методических материалов и профмастерства </a:t>
            </a:r>
            <a:endParaRPr lang="ru-RU" sz="3600" smtClean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Участие в конкурсах методических материалов 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профмастерства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6387" name="Picture 2" descr="C:\Users\User\Desktop\2016-2017- Проект-Швеция\СертификатКомарова, Лосев, Мартюшова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71625"/>
            <a:ext cx="3595688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Содержимое 7"/>
          <p:cNvSpPr>
            <a:spLocks noGrp="1"/>
          </p:cNvSpPr>
          <p:nvPr>
            <p:ph idx="1"/>
          </p:nvPr>
        </p:nvSpPr>
        <p:spPr>
          <a:xfrm>
            <a:off x="4929188" y="1935163"/>
            <a:ext cx="3757612" cy="4389437"/>
          </a:xfrm>
        </p:spPr>
        <p:txBody>
          <a:bodyPr/>
          <a:lstStyle/>
          <a:p>
            <a:pPr eaLnBrk="1" hangingPunct="1"/>
            <a:r>
              <a:rPr lang="ru-RU" smtClean="0"/>
              <a:t>Свидетельство о публикации видеоматериалов учителями Комаровой М.В., ЛосевымА.А., Мартюшовой Е.А.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Участие в конкурсах методических материалов 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профмастерства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3200" dirty="0" smtClean="0"/>
          </a:p>
        </p:txBody>
      </p:sp>
      <p:pic>
        <p:nvPicPr>
          <p:cNvPr id="17411" name="Picture 2" descr="C:\Users\User\Desktop\2016-2017- Проект-Швеция\Синицын...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989138"/>
            <a:ext cx="3117850" cy="4176712"/>
          </a:xfrm>
        </p:spPr>
      </p:pic>
      <p:sp>
        <p:nvSpPr>
          <p:cNvPr id="17412" name="Прямоугольник 4"/>
          <p:cNvSpPr>
            <a:spLocks noChangeArrowheads="1"/>
          </p:cNvSpPr>
          <p:nvPr/>
        </p:nvSpPr>
        <p:spPr bwMode="auto">
          <a:xfrm>
            <a:off x="3851275" y="2060575"/>
            <a:ext cx="4572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onstantia" pitchFamily="18" charset="0"/>
              </a:rPr>
              <a:t>Свидетельство учителя иностранного языка  Синицына А.С.- участника Областной конференции «Дополнительное образования Архангельской области: вектор развития» за выступление «внедрение проекта «Швеция – далёкая и близкая»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sz="5400" b="1" dirty="0" smtClean="0">
                <a:solidFill>
                  <a:schemeClr val="accent1">
                    <a:lumMod val="50000"/>
                  </a:schemeClr>
                </a:solidFill>
              </a:rPr>
              <a:t>Трансляция опыта</a:t>
            </a:r>
            <a:endParaRPr lang="ru-RU" sz="5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843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529272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4"/>
          <p:cNvSpPr txBox="1">
            <a:spLocks noChangeArrowheads="1"/>
          </p:cNvSpPr>
          <p:nvPr/>
        </p:nvSpPr>
        <p:spPr bwMode="auto">
          <a:xfrm>
            <a:off x="5651500" y="1916113"/>
            <a:ext cx="30241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Синицын А.С. – учитель иностранного языка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Справка о выступлении в АО ИОО по теме «Образовательный проект «Швеция далёкая и близкая» в рамках курсов повышения квалификации «Современная модель обучения иностранному языку»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Участие в конкурсах методических материалов 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профмастерства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3200" b="1" dirty="0"/>
          </a:p>
        </p:txBody>
      </p:sp>
      <p:pic>
        <p:nvPicPr>
          <p:cNvPr id="19459" name="Содержимое 3" descr="Новый точечный рисунок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2276475"/>
            <a:ext cx="4441825" cy="4032250"/>
          </a:xfrm>
        </p:spPr>
      </p:pic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4932363" y="1989138"/>
            <a:ext cx="3960812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Куприянович Марина Олеговна – учитель математики </a:t>
            </a:r>
          </a:p>
          <a:p>
            <a:r>
              <a:rPr lang="ru-RU" sz="2000">
                <a:latin typeface="Times New Roman" pitchFamily="18" charset="0"/>
                <a:cs typeface="Times New Roman" pitchFamily="18" charset="0"/>
              </a:rPr>
              <a:t>МБОУ СШ № 1 – победитель конкурса на получение денежного поощрения лучшими учителями образовательных организаций, реализующих образовательные программы начального общего, основного общего и среднего общего образования на территории Архангельской области за счёт средств федерального бюджета в 2018 году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2564904"/>
            <a:ext cx="4985771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Открытый показ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0483" name="Picture 2" descr="C:\Users\User\Desktop\2016-2017- Проект-Швеция\2017-Синицын- организато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83568" y="2996952"/>
            <a:ext cx="2843809" cy="3525193"/>
          </a:xfrm>
        </p:spPr>
      </p:pic>
      <p:sp>
        <p:nvSpPr>
          <p:cNvPr id="20484" name="Прямоугольник 4"/>
          <p:cNvSpPr>
            <a:spLocks noChangeArrowheads="1"/>
          </p:cNvSpPr>
          <p:nvPr/>
        </p:nvSpPr>
        <p:spPr bwMode="auto">
          <a:xfrm>
            <a:off x="755576" y="1556792"/>
            <a:ext cx="784887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Constantia" pitchFamily="18" charset="0"/>
              </a:rPr>
              <a:t>Сертификат учителя иностранного языка Синицына А.С. за организацию и проведение городского фестиваля песен на иностранном языке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Открытый показ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1507" name="Содержимое 3" descr="01.12.201700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1844675"/>
            <a:ext cx="3390900" cy="4797425"/>
          </a:xfrm>
        </p:spPr>
      </p:pic>
      <p:pic>
        <p:nvPicPr>
          <p:cNvPr id="21508" name="Рисунок 4" descr="01.12.2017001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16113"/>
            <a:ext cx="3384550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Сотрудничество с другими учреждениями</a:t>
            </a:r>
            <a:endParaRPr lang="ru-RU" b="1" dirty="0"/>
          </a:p>
        </p:txBody>
      </p:sp>
      <p:pic>
        <p:nvPicPr>
          <p:cNvPr id="22531" name="Picture 2" descr="C:\Users\User\Desktop\2016-2017- Проект-Швеция\Безумова, Синицын, Мартюш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1989138"/>
            <a:ext cx="3030537" cy="4389437"/>
          </a:xfrm>
        </p:spPr>
      </p:pic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638" y="1989138"/>
            <a:ext cx="3738562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 smtClean="0"/>
              <a:t>Деятельность </a:t>
            </a:r>
            <a:r>
              <a:rPr lang="ru-RU" sz="3200" b="1" dirty="0" err="1" smtClean="0"/>
              <a:t>ОпУ</a:t>
            </a:r>
            <a:r>
              <a:rPr lang="ru-RU" sz="3200" b="1" dirty="0" smtClean="0"/>
              <a:t> освещается на сайтах школы и департамента образования г. Архангельска</a:t>
            </a:r>
            <a:endParaRPr lang="ru-RU" sz="3200" b="1" dirty="0"/>
          </a:p>
        </p:txBody>
      </p:sp>
      <p:pic>
        <p:nvPicPr>
          <p:cNvPr id="4" name="Содержимое 3" descr="Безымянный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988840"/>
            <a:ext cx="5220072" cy="3252349"/>
          </a:xfrm>
        </p:spPr>
      </p:pic>
      <p:pic>
        <p:nvPicPr>
          <p:cNvPr id="5" name="Рисунок 4" descr="Новый точечный рисунок.bmp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851920" y="3498156"/>
            <a:ext cx="5000699" cy="33598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latin typeface="Constantia" pitchFamily="18" charset="0"/>
              </a:rPr>
              <a:t>Лето 2016 года  - </a:t>
            </a:r>
            <a:br>
              <a:rPr lang="ru-RU" b="1" dirty="0" smtClean="0">
                <a:latin typeface="Constantia" pitchFamily="18" charset="0"/>
              </a:rPr>
            </a:br>
            <a:r>
              <a:rPr lang="ru-RU" b="1" dirty="0" smtClean="0">
                <a:latin typeface="Constantia" pitchFamily="18" charset="0"/>
              </a:rPr>
              <a:t>статус опорного учреждения</a:t>
            </a:r>
            <a:endParaRPr lang="ru-RU" dirty="0"/>
          </a:p>
        </p:txBody>
      </p:sp>
      <p:pic>
        <p:nvPicPr>
          <p:cNvPr id="6147" name="Picture 2" descr="C:\Users\User\Desktop\Швеция\приказ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03848" y="1988840"/>
            <a:ext cx="5089525" cy="4389437"/>
          </a:xfrm>
        </p:spPr>
      </p:pic>
      <p:pic>
        <p:nvPicPr>
          <p:cNvPr id="6148" name="Рисунок 4" descr="Flag_of_Sweden_and_Russia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652963"/>
            <a:ext cx="2898775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 descr="Swede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75" y="1428750"/>
            <a:ext cx="4429125" cy="295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52" name="Picture 4" descr="http://xenex76.narod.ru/gerb_s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1643063"/>
            <a:ext cx="3333750" cy="32543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2" name="Группа 24"/>
          <p:cNvGrpSpPr>
            <a:grpSpLocks/>
          </p:cNvGrpSpPr>
          <p:nvPr/>
        </p:nvGrpSpPr>
        <p:grpSpPr bwMode="auto">
          <a:xfrm>
            <a:off x="0" y="404813"/>
            <a:ext cx="9144000" cy="6097587"/>
            <a:chOff x="0" y="1061736"/>
            <a:chExt cx="9144000" cy="5194490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0" y="4803770"/>
              <a:ext cx="9144000" cy="1452456"/>
            </a:xfrm>
            <a:prstGeom prst="rect">
              <a:avLst/>
            </a:prstGeom>
            <a:solidFill>
              <a:srgbClr val="0070C0"/>
            </a:solidFill>
            <a:ln>
              <a:noFill/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ru-RU" sz="2400" b="1">
                  <a:solidFill>
                    <a:schemeClr val="tx2"/>
                  </a:solidFill>
                  <a:ea typeface="Aharoni"/>
                  <a:cs typeface="Aharoni"/>
                </a:rPr>
                <a:t>(на примере реализации образовательного проекта "Швеция – далекая и близкая")</a:t>
              </a:r>
            </a:p>
            <a:p>
              <a:pPr algn="ctr"/>
              <a:r>
                <a:rPr lang="ru-RU" sz="2000" b="1">
                  <a:solidFill>
                    <a:srgbClr val="FFFFFF"/>
                  </a:solidFill>
                  <a:cs typeface="Arial" pitchFamily="34" charset="0"/>
                </a:rPr>
                <a:t>Отчет МБОУ СШ № 1</a:t>
              </a:r>
            </a:p>
            <a:p>
              <a:pPr algn="ctr"/>
              <a:r>
                <a:rPr lang="ru-RU" sz="2000" b="1">
                  <a:solidFill>
                    <a:srgbClr val="FFFFFF"/>
                  </a:solidFill>
                  <a:cs typeface="Arial" pitchFamily="34" charset="0"/>
                </a:rPr>
                <a:t>Октябрь 2018</a:t>
              </a:r>
            </a:p>
            <a:p>
              <a:pPr algn="ctr"/>
              <a:endParaRPr lang="ru-RU" sz="3200" b="1">
                <a:solidFill>
                  <a:srgbClr val="FFFFFF"/>
                </a:solidFill>
                <a:latin typeface="Century Gothic" pitchFamily="34" charset="0"/>
                <a:cs typeface="Arial" pitchFamily="34" charset="0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0" y="1061736"/>
              <a:ext cx="9144000" cy="1352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>
              <a:off x="0" y="6153445"/>
              <a:ext cx="9144000" cy="1353"/>
            </a:xfrm>
            <a:prstGeom prst="line">
              <a:avLst/>
            </a:prstGeom>
            <a:ln w="38100">
              <a:solidFill>
                <a:srgbClr val="00B0F0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Рисунок 28" descr="Без имени1.png"/>
          <p:cNvPicPr>
            <a:picLocks noChangeAspect="1"/>
          </p:cNvPicPr>
          <p:nvPr/>
        </p:nvPicPr>
        <p:blipFill>
          <a:blip r:embed="rId4" cstate="print"/>
          <a:srcRect l="2412"/>
          <a:stretch>
            <a:fillRect/>
          </a:stretch>
        </p:blipFill>
        <p:spPr>
          <a:xfrm>
            <a:off x="2843213" y="2708275"/>
            <a:ext cx="2890837" cy="21447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126" name="AutoShape 8" descr="Sweden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127" name="AutoShape 10" descr="Sweden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5128" name="AutoShape 14" descr="Heart sketch Free Ico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onstantia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8313" y="0"/>
            <a:ext cx="8280400" cy="1754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Межкультурный диалог как одна из форм реализации ФГОС нового поколения</a:t>
            </a:r>
            <a:endParaRPr lang="ru-RU" sz="3600" dirty="0">
              <a:solidFill>
                <a:schemeClr val="accent6">
                  <a:lumMod val="20000"/>
                  <a:lumOff val="80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Peppilott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10413" y="3500438"/>
            <a:ext cx="2033587" cy="308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Цель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172" name="Содержимое 2"/>
          <p:cNvSpPr>
            <a:spLocks noGrp="1"/>
          </p:cNvSpPr>
          <p:nvPr>
            <p:ph idx="1"/>
          </p:nvPr>
        </p:nvSpPr>
        <p:spPr>
          <a:xfrm>
            <a:off x="468313" y="1989138"/>
            <a:ext cx="8229600" cy="4389437"/>
          </a:xfrm>
        </p:spPr>
        <p:txBody>
          <a:bodyPr/>
          <a:lstStyle/>
          <a:p>
            <a:pPr eaLnBrk="1" hangingPunct="1"/>
            <a:r>
              <a:rPr lang="ru-RU" smtClean="0"/>
              <a:t>развитие и совершенствование компетентности учащихся в сфере иноязычной, межкультурной и межличностной коммуникации, формирование у подростков толерантного отношения к представителям разных мировых культур и уважения их жизненных ценностей 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8" y="188913"/>
            <a:ext cx="8229600" cy="636587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b="1" dirty="0" smtClean="0">
                <a:solidFill>
                  <a:schemeClr val="tx2">
                    <a:lumMod val="50000"/>
                  </a:schemeClr>
                </a:solidFill>
              </a:rPr>
              <a:t>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81075"/>
            <a:ext cx="8229600" cy="5616575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познакомиться с мировым педагогическим опытом, системой  образования Швеции;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участвовать в международных программах, конкурсах, проектах;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совершенствовать профессионализм педагогических работников;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совершенствовать методический уровень педагогов в овладении новыми педагогическими технологиями;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обобщать и распространять передовой педагогический опыт;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мотивировать к разработке индивидуальных и совместных творческих проектов;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2800" dirty="0" smtClean="0"/>
              <a:t>повышать компетентность педагогов в процессе их включения в научно- исследовательскую, опытно-экспериментальную работу, проектную деятельность.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3" descr="C:\Users\User\Desktop\Швеция\Дни Швеции 28.11-03.12\САЙТ\iNcMW4-W0_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143000"/>
            <a:ext cx="3657600" cy="24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0" name="Заголовок 1"/>
          <p:cNvSpPr>
            <a:spLocks noGrp="1"/>
          </p:cNvSpPr>
          <p:nvPr>
            <p:ph type="title"/>
          </p:nvPr>
        </p:nvSpPr>
        <p:spPr>
          <a:xfrm>
            <a:off x="2000250" y="285750"/>
            <a:ext cx="6215063" cy="857250"/>
          </a:xfrm>
        </p:spPr>
        <p:txBody>
          <a:bodyPr>
            <a:normAutofit fontScale="90000"/>
          </a:bodyPr>
          <a:lstStyle/>
          <a:p>
            <a:pPr algn="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onstantia" pitchFamily="18" charset="0"/>
              </a:rPr>
              <a:t>Городской семинар – практикум (30.11.2016)</a:t>
            </a:r>
            <a:endParaRPr lang="ru-RU" dirty="0" smtClean="0"/>
          </a:p>
        </p:txBody>
      </p:sp>
      <p:sp>
        <p:nvSpPr>
          <p:cNvPr id="9220" name="Содержимое 5"/>
          <p:cNvSpPr>
            <a:spLocks noGrp="1"/>
          </p:cNvSpPr>
          <p:nvPr>
            <p:ph idx="1"/>
          </p:nvPr>
        </p:nvSpPr>
        <p:spPr>
          <a:xfrm>
            <a:off x="5105400" y="5638800"/>
            <a:ext cx="3733800" cy="990600"/>
          </a:xfrm>
        </p:spPr>
        <p:txBody>
          <a:bodyPr/>
          <a:lstStyle/>
          <a:p>
            <a:pPr eaLnBrk="1" hangingPunct="1"/>
            <a:r>
              <a:rPr lang="ru-RU" sz="1400" smtClean="0"/>
              <a:t>Учитель информатики и ИКТ Комарова М.В., учитель английского языка Мартюшова Е.А.,учитель физической культуры Лосев А.А.</a:t>
            </a:r>
          </a:p>
          <a:p>
            <a:pPr eaLnBrk="1" hangingPunct="1"/>
            <a:endParaRPr lang="ru-RU" sz="1800" smtClean="0"/>
          </a:p>
        </p:txBody>
      </p:sp>
      <p:pic>
        <p:nvPicPr>
          <p:cNvPr id="9221" name="Picture 5" descr="C:\Users\User\Desktop\Швеция\15nov20_x_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256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4" descr="C:\Users\User\Desktop\Швеция\Дни Швеции 28.11-03.12\САЙТ\wc9WJ_fEOW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57600" y="2971800"/>
            <a:ext cx="40386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2" descr="C:\Users\User\Desktop\Швеция\Дни Швеции 28.11-03.12\САЙТ\IVAYHA5Qoe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47800" y="4191000"/>
            <a:ext cx="365601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Содержимое 5"/>
          <p:cNvSpPr txBox="1">
            <a:spLocks/>
          </p:cNvSpPr>
          <p:nvPr/>
        </p:nvSpPr>
        <p:spPr bwMode="auto">
          <a:xfrm>
            <a:off x="0" y="1524000"/>
            <a:ext cx="40386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ru-RU" kern="0" dirty="0">
                <a:latin typeface="Constantia" pitchFamily="18" charset="0"/>
                <a:cs typeface="+mn-cs"/>
              </a:rPr>
              <a:t>И</a:t>
            </a:r>
            <a:r>
              <a:rPr lang="ru-RU" kern="0" dirty="0" err="1">
                <a:latin typeface="Constantia" pitchFamily="18" charset="0"/>
                <a:cs typeface="+mn-cs"/>
              </a:rPr>
              <a:t>нтегрированный</a:t>
            </a:r>
            <a:r>
              <a:rPr lang="ru-RU" kern="0" dirty="0">
                <a:latin typeface="Constantia" pitchFamily="18" charset="0"/>
                <a:cs typeface="+mn-cs"/>
              </a:rPr>
              <a:t> урок английского языка, информатики и физической культуры по теме «Спорт в Швеции и России»  </a:t>
            </a:r>
          </a:p>
          <a:p>
            <a:pPr marL="342900" indent="-342900" eaLnBrk="0" fontAlgn="auto" hangingPunct="0">
              <a:spcBef>
                <a:spcPct val="2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endParaRPr lang="ru-RU" kern="0" dirty="0">
              <a:latin typeface="Constantia" pitchFamily="18" charset="0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5" descr="C:\Users\User\Desktop\Швеция\15nov20_x_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0256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63" y="704850"/>
            <a:ext cx="7615237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latin typeface="Constantia" pitchFamily="18" charset="0"/>
              </a:rPr>
              <a:t>Городской семинар – практикум (30.11.2016)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14688" y="1928813"/>
            <a:ext cx="4071937" cy="4389437"/>
          </a:xfrm>
        </p:spPr>
        <p:txBody>
          <a:bodyPr>
            <a:normAutofit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Tx/>
              <a:buNone/>
              <a:defRPr/>
            </a:pPr>
            <a:r>
              <a:rPr lang="ru-RU" sz="1400" dirty="0" smtClean="0"/>
              <a:t>Среди гостей: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 smtClean="0"/>
              <a:t>консул по культуре и экономическому сотрудничеству Генерального Консульства Швеции в Санкт-Петербурге Госпожа Луиз </a:t>
            </a:r>
            <a:r>
              <a:rPr lang="ru-RU" sz="1400" dirty="0" err="1" smtClean="0"/>
              <a:t>Морсинг</a:t>
            </a:r>
            <a:r>
              <a:rPr lang="ru-RU" sz="1400" dirty="0" smtClean="0"/>
              <a:t>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 smtClean="0"/>
              <a:t>преподаватель иностранного языка шведской школы г. </a:t>
            </a:r>
            <a:r>
              <a:rPr lang="ru-RU" sz="1400" dirty="0" err="1" smtClean="0"/>
              <a:t>Мэшта</a:t>
            </a:r>
            <a:r>
              <a:rPr lang="ru-RU" sz="1400" dirty="0" smtClean="0"/>
              <a:t> (Швеция) </a:t>
            </a:r>
            <a:r>
              <a:rPr lang="ru-RU" sz="1400" dirty="0" err="1" smtClean="0"/>
              <a:t>Ренке</a:t>
            </a:r>
            <a:r>
              <a:rPr lang="ru-RU" sz="1400" dirty="0" smtClean="0"/>
              <a:t> Браун,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 smtClean="0"/>
              <a:t>учитель шведского языка государственного бюджетного общеобразовательного учреждения средняя общеобразовательная школа № 119 с углублённым изучением английского языка Калининского района Санкт-Петербурга Северовостокова Е. В.,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 smtClean="0"/>
              <a:t>специалист по когнитивной психологии, директор "Лаборатории интеллектуальных игр "Мост", автор образовательных программ, специалист по шведской детской и подростковой литературе из Санкт-Петербурга Щуров К.С. 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1400" dirty="0" smtClean="0"/>
              <a:t>Педагоги ОО г. Архангельска</a:t>
            </a:r>
            <a:endParaRPr lang="ru-RU" sz="1400" dirty="0"/>
          </a:p>
        </p:txBody>
      </p:sp>
      <p:pic>
        <p:nvPicPr>
          <p:cNvPr id="10245" name="Picture 3" descr="C:\Users\User\Desktop\Швеция\Cеверовостокова Е.В.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6625" y="3857625"/>
            <a:ext cx="16573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2" descr="C:\Users\User\Desktop\Швеция\15nov2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6563" y="1928813"/>
            <a:ext cx="22034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" y="4786313"/>
            <a:ext cx="30892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0" y="1928813"/>
            <a:ext cx="1808163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6" descr="DSC09968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38" y="4071938"/>
            <a:ext cx="2667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5" descr="C:\Users\User\Desktop\Швеция\15nov20_x_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0256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285750"/>
            <a:ext cx="822960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Городской семинар – практикум 01.12.2017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38"/>
            <a:ext cx="5900738" cy="4929187"/>
          </a:xfrm>
        </p:spPr>
        <p:txBody>
          <a:bodyPr>
            <a:normAutofit fontScale="25000" lnSpcReduction="20000"/>
          </a:bodyPr>
          <a:lstStyle/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5200" dirty="0" smtClean="0"/>
              <a:t>Вниманию гостей были представлены открытые уроки и мастер – классы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Мастер – класс с  театрализованного праздника «Скандинавский переполох» (педагоги дополнительного образования: </a:t>
            </a:r>
            <a:r>
              <a:rPr lang="ru-RU" sz="5200" dirty="0" err="1" smtClean="0"/>
              <a:t>Коробкин</a:t>
            </a:r>
            <a:r>
              <a:rPr lang="ru-RU" sz="5200" dirty="0" smtClean="0"/>
              <a:t> С.А., Бобровская Е.В. (МБУ ДО СДДТ), классные руководители 3в,8б классов: Аккуратная А.А., </a:t>
            </a:r>
            <a:r>
              <a:rPr lang="ru-RU" sz="5200" dirty="0" err="1" smtClean="0"/>
              <a:t>Котцова</a:t>
            </a:r>
            <a:r>
              <a:rPr lang="ru-RU" sz="5200" dirty="0" smtClean="0"/>
              <a:t> О.В.)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Открытый урок изобразительного искусства по теме "Зимний пейзаж. Когда душа по-детски ждёт чудес... (по творчеству художника Карла Брандта, Швеция) (2 "Б" класс ,учитель начальных классов Суханова О.В. )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Интегрированный урок история - математика, "500 лет Реформации", 7 "Б" класс (Учитель истории </a:t>
            </a:r>
            <a:r>
              <a:rPr lang="ru-RU" sz="5200" dirty="0" err="1" smtClean="0"/>
              <a:t>Кухтина</a:t>
            </a:r>
            <a:r>
              <a:rPr lang="ru-RU" sz="5200" dirty="0" smtClean="0"/>
              <a:t> А.Н., учитель математики </a:t>
            </a:r>
            <a:r>
              <a:rPr lang="ru-RU" sz="5200" dirty="0" err="1" smtClean="0"/>
              <a:t>Куприянович</a:t>
            </a:r>
            <a:r>
              <a:rPr lang="ru-RU" sz="5200" dirty="0" smtClean="0"/>
              <a:t> М.О. )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Интегрированный урок химии и английского языка "Символы химических элементов. Шведский ученый Й.Я. Берцелиус" (7 "А" класс , учитель химии Ремизова И.Н., учитель английского языка Попова А.С. )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Интегрированное занятие учителя начальных классов и педагога дополнительного образования для обучающихся по адаптированным образовательным программам «В гости к </a:t>
            </a:r>
            <a:r>
              <a:rPr lang="ru-RU" sz="5200" dirty="0" err="1" smtClean="0"/>
              <a:t>Карлсону</a:t>
            </a:r>
            <a:r>
              <a:rPr lang="ru-RU" sz="5200" dirty="0" smtClean="0"/>
              <a:t>», 1 "Д" класс (с тяжелыми нарушениями речи), учитель начальных классов Нифантьева С.В., педагог дополнительного образования </a:t>
            </a:r>
            <a:r>
              <a:rPr lang="ru-RU" sz="5200" dirty="0" err="1" smtClean="0"/>
              <a:t>Зотина</a:t>
            </a:r>
            <a:r>
              <a:rPr lang="ru-RU" sz="5200" dirty="0" smtClean="0"/>
              <a:t> Е.В. )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Мастер-класс "Новогодний подарок шведскому другу" (учитель английского языка Попова А.С., учитель географии Вербицкая Е.И. 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Мастер- класс "Роспись северного пряника" (учитель технологии Ильина А.В. </a:t>
            </a:r>
          </a:p>
          <a:p>
            <a:pPr marL="274320" indent="-274320" eaLnBrk="1" fontAlgn="t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sz="5200" dirty="0" smtClean="0"/>
              <a:t>Тренинг по межкультурной коммуникации "На перекрестке культур", 9 "А" класс (учитель обществознания Анциферов А.А., учитель шведского языка Синицын А.С, учитель английского и немецкого языков </a:t>
            </a:r>
            <a:r>
              <a:rPr lang="en-US" sz="5200" dirty="0" smtClean="0"/>
              <a:t>Braun </a:t>
            </a:r>
            <a:r>
              <a:rPr lang="en-US" sz="5200" dirty="0" err="1" smtClean="0"/>
              <a:t>Renke</a:t>
            </a:r>
            <a:r>
              <a:rPr lang="ru-RU" sz="5200" dirty="0" smtClean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sz="5200" dirty="0" smtClean="0"/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/>
          </a:p>
        </p:txBody>
      </p:sp>
      <p:pic>
        <p:nvPicPr>
          <p:cNvPr id="11270" name="Рисунок 5" descr="DSC0996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1785938"/>
            <a:ext cx="2598737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00063" y="214313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mtClean="0">
                <a:latin typeface="Constantia" pitchFamily="18" charset="0"/>
              </a:rPr>
              <a:t>Итоги работы</a:t>
            </a: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7188" y="1428750"/>
          <a:ext cx="8329640" cy="48814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568"/>
                <a:gridCol w="714380"/>
                <a:gridCol w="712944"/>
                <a:gridCol w="1001568"/>
                <a:gridCol w="785818"/>
                <a:gridCol w="711506"/>
                <a:gridCol w="1003006"/>
                <a:gridCol w="785818"/>
                <a:gridCol w="710068"/>
                <a:gridCol w="832964"/>
              </a:tblGrid>
              <a:tr h="826824">
                <a:tc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Форма мероприятия</a:t>
                      </a:r>
                    </a:p>
                  </a:txBody>
                  <a:tcPr marL="9525" marR="9525" marT="9525" marB="0"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Количество</a:t>
                      </a:r>
                    </a:p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 </a:t>
                      </a:r>
                      <a:r>
                        <a:rPr lang="ru-RU" sz="1600" b="1" i="0" u="none" strike="noStrike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мероприятий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Количество </a:t>
                      </a:r>
                      <a:r>
                        <a:rPr lang="ru-RU" sz="1600" b="1" i="0" u="none" strike="noStrike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педагогов, транслирующих опыт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t"/>
                      <a:r>
                        <a:rPr lang="ru-RU" sz="1600" b="1" i="0" u="none" strike="noStrike" dirty="0" smtClean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Количество </a:t>
                      </a:r>
                      <a:r>
                        <a:rPr lang="ru-RU" sz="1600" b="1" i="0" u="none" strike="noStrike" dirty="0">
                          <a:solidFill>
                            <a:schemeClr val="accent2">
                              <a:lumMod val="20000"/>
                              <a:lumOff val="80000"/>
                            </a:schemeClr>
                          </a:solidFill>
                          <a:latin typeface="Calibri"/>
                        </a:rPr>
                        <a:t>педагогов, посетивших мероприятие</a:t>
                      </a:r>
                    </a:p>
                  </a:txBody>
                  <a:tcPr marL="9525" marR="9525" marT="9525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923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Годы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2016-2017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2017-2018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2016-2017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2017-2018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ИТОГО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2016-2017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2017-2018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4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</a:t>
                      </a:r>
                    </a:p>
                  </a:txBody>
                  <a:tcPr marL="9525" marR="9525" marT="9525" marB="0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Семинар-практикум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Мастер-класс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Консультация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Открытый показ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ctr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Трансляция опыта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60</a:t>
                      </a:r>
                    </a:p>
                  </a:txBody>
                  <a:tcPr marL="9525" marR="9525" marT="9525" marB="0" anchor="ctr"/>
                </a:tc>
              </a:tr>
              <a:tr h="57923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Круглый стол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55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Участие в конкурсах методических материалов и </a:t>
            </a:r>
            <a:r>
              <a:rPr lang="ru-RU" sz="3200" b="1" dirty="0" err="1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профмастерства</a:t>
            </a:r>
            <a:r>
              <a:rPr lang="ru-RU" sz="3200" b="1" dirty="0" smtClean="0">
                <a:solidFill>
                  <a:schemeClr val="tx2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32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3315" name="Picture 2" descr="C:\Users\User\Desktop\2016-2017- Проект-Швеция\Трио-Бобр, Купр, Син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844675"/>
            <a:ext cx="3116262" cy="4389438"/>
          </a:xfrm>
        </p:spPr>
      </p:pic>
      <p:sp>
        <p:nvSpPr>
          <p:cNvPr id="5" name="Прямоугольник 4"/>
          <p:cNvSpPr/>
          <p:nvPr/>
        </p:nvSpPr>
        <p:spPr>
          <a:xfrm>
            <a:off x="4284663" y="2133600"/>
            <a:ext cx="4572000" cy="36925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В городском конкурсе «Творчество педагога-организатора» три педагога школы: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Бобровская Елена Валерьевна – зам. директора по ВР,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Куприянович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 Марина Олеговна – учитель математики,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Синицын Антон Сергеевич – учитель английского языка, педагог-организатор – победили в номинации «Лучшая методическая разработка внеклассного мероприятия для школьников» (</a:t>
            </a:r>
            <a:r>
              <a:rPr lang="ru-RU" dirty="0" err="1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Брейн-ринг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latin typeface="Constantia" pitchFamily="18" charset="0"/>
                <a:cs typeface="+mn-cs"/>
              </a:rPr>
              <a:t> «Швеция – далёкая и близкая»)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559</TotalTime>
  <Words>976</Words>
  <Application>Microsoft Office PowerPoint</Application>
  <PresentationFormat>Экран (4:3)</PresentationFormat>
  <Paragraphs>139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Поток</vt:lpstr>
      <vt:lpstr>Слайд 1</vt:lpstr>
      <vt:lpstr>Лето 2016 года  -  статус опорного учреждения</vt:lpstr>
      <vt:lpstr>Цель</vt:lpstr>
      <vt:lpstr>Задачи проекта</vt:lpstr>
      <vt:lpstr>Городской семинар – практикум (30.11.2016)</vt:lpstr>
      <vt:lpstr>Городской семинар – практикум (30.11.2016)</vt:lpstr>
      <vt:lpstr>Городской семинар – практикум 01.12.2017</vt:lpstr>
      <vt:lpstr>Итоги работы</vt:lpstr>
      <vt:lpstr>Участие в конкурсах методических материалов и профмастерства </vt:lpstr>
      <vt:lpstr>Участие в конкурсах методических материалов и профмастерства </vt:lpstr>
      <vt:lpstr>Участие в конкурсах методических материалов и профмастерства </vt:lpstr>
      <vt:lpstr>Участие в конкурсах методических материалов и профмастерства </vt:lpstr>
      <vt:lpstr>Участие в конкурсах методических материалов и профмастерства </vt:lpstr>
      <vt:lpstr>Трансляция опыта</vt:lpstr>
      <vt:lpstr>Участие в конкурсах методических материалов и профмастерства </vt:lpstr>
      <vt:lpstr>Открытый показ</vt:lpstr>
      <vt:lpstr>Открытый показ</vt:lpstr>
      <vt:lpstr>Сотрудничество с другими учреждениями</vt:lpstr>
      <vt:lpstr>Деятельность ОпУ освещается на сайтах школы и департамента образования г. Архангельска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43</cp:revision>
  <dcterms:created xsi:type="dcterms:W3CDTF">2018-01-22T09:09:44Z</dcterms:created>
  <dcterms:modified xsi:type="dcterms:W3CDTF">2018-10-24T05:13:58Z</dcterms:modified>
</cp:coreProperties>
</file>