
<file path=[Content_Types].xml><?xml version="1.0" encoding="utf-8"?>
<Types xmlns="http://schemas.openxmlformats.org/package/2006/content-types">
  <Default Extension="jfif" ContentType="image/j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0" r:id="rId15"/>
    <p:sldId id="271" r:id="rId16"/>
    <p:sldId id="272" r:id="rId17"/>
    <p:sldId id="265" r:id="rId1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54" y="5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BAB7AC2A-5DF5-4D28-9879-8448451D69CB}" type="datetimeFigureOut">
              <a:rPr lang="ru-RU" smtClean="0"/>
              <a:t>19.11.2019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A22D25-6DDB-4369-A53F-5D29BFB7C4E3}" type="slidenum">
              <a:rPr lang="ru-RU" smtClean="0"/>
              <a:t>‹#›</a:t>
            </a:fld>
            <a:endParaRPr lang="ru-RU"/>
          </a:p>
        </p:txBody>
      </p:sp>
    </p:spTree>
    <p:extLst>
      <p:ext uri="{BB962C8B-B14F-4D97-AF65-F5344CB8AC3E}">
        <p14:creationId xmlns:p14="http://schemas.microsoft.com/office/powerpoint/2010/main" val="3282787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AB7AC2A-5DF5-4D28-9879-8448451D69CB}" type="datetimeFigureOut">
              <a:rPr lang="ru-RU" smtClean="0"/>
              <a:t>19.11.2019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A22D25-6DDB-4369-A53F-5D29BFB7C4E3}" type="slidenum">
              <a:rPr lang="ru-RU" smtClean="0"/>
              <a:t>‹#›</a:t>
            </a:fld>
            <a:endParaRPr lang="ru-RU"/>
          </a:p>
        </p:txBody>
      </p:sp>
    </p:spTree>
    <p:extLst>
      <p:ext uri="{BB962C8B-B14F-4D97-AF65-F5344CB8AC3E}">
        <p14:creationId xmlns:p14="http://schemas.microsoft.com/office/powerpoint/2010/main" val="662922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AB7AC2A-5DF5-4D28-9879-8448451D69CB}" type="datetimeFigureOut">
              <a:rPr lang="ru-RU" smtClean="0"/>
              <a:t>19.11.2019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A22D25-6DDB-4369-A53F-5D29BFB7C4E3}" type="slidenum">
              <a:rPr lang="ru-RU" smtClean="0"/>
              <a:t>‹#›</a:t>
            </a:fld>
            <a:endParaRPr lang="ru-RU"/>
          </a:p>
        </p:txBody>
      </p:sp>
    </p:spTree>
    <p:extLst>
      <p:ext uri="{BB962C8B-B14F-4D97-AF65-F5344CB8AC3E}">
        <p14:creationId xmlns:p14="http://schemas.microsoft.com/office/powerpoint/2010/main" val="41861392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14400" y="2130426"/>
            <a:ext cx="10363200" cy="1470025"/>
          </a:xfrm>
        </p:spPr>
        <p:txBody>
          <a:bodyPr/>
          <a:lstStyle/>
          <a:p>
            <a:r>
              <a:rPr lang="ru-RU"/>
              <a:t>Образец заголовка</a:t>
            </a:r>
          </a:p>
        </p:txBody>
      </p:sp>
      <p:sp>
        <p:nvSpPr>
          <p:cNvPr id="3" name="Подзаголовок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ED51CE8D-2BCD-4294-B049-0E2147DAA3DF}" type="datetimeFigureOut">
              <a:rPr lang="ru-RU" smtClean="0"/>
              <a:pPr/>
              <a:t>19.11.2019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CF6A9B-576D-44C1-B954-7031934875CD}" type="slidenum">
              <a:rPr lang="ru-RU" smtClean="0"/>
              <a:pPr/>
              <a:t>‹#›</a:t>
            </a:fld>
            <a:endParaRPr lang="ru-RU"/>
          </a:p>
        </p:txBody>
      </p:sp>
      <p:pic>
        <p:nvPicPr>
          <p:cNvPr id="7" name="Рисунок 6" descr="театр.jpg"/>
          <p:cNvPicPr>
            <a:picLocks noChangeAspect="1"/>
          </p:cNvPicPr>
          <p:nvPr userDrawn="1"/>
        </p:nvPicPr>
        <p:blipFill>
          <a:blip r:embed="rId2" cstate="email"/>
          <a:stretch>
            <a:fillRect/>
          </a:stretch>
        </p:blipFill>
        <p:spPr>
          <a:xfrm>
            <a:off x="0" y="0"/>
            <a:ext cx="12192000" cy="6858000"/>
          </a:xfrm>
          <a:prstGeom prst="rect">
            <a:avLst/>
          </a:prstGeom>
        </p:spPr>
      </p:pic>
      <p:pic>
        <p:nvPicPr>
          <p:cNvPr id="8" name="Рисунок 7" descr="3.jpg"/>
          <p:cNvPicPr>
            <a:picLocks noChangeAspect="1"/>
          </p:cNvPicPr>
          <p:nvPr userDrawn="1"/>
        </p:nvPicPr>
        <p:blipFill>
          <a:blip r:embed="rId3" cstate="email"/>
          <a:stretch>
            <a:fillRect/>
          </a:stretch>
        </p:blipFill>
        <p:spPr>
          <a:xfrm>
            <a:off x="1" y="0"/>
            <a:ext cx="12192000" cy="6858000"/>
          </a:xfrm>
          <a:prstGeom prst="rect">
            <a:avLst/>
          </a:prstGeom>
        </p:spPr>
      </p:pic>
      <p:sp>
        <p:nvSpPr>
          <p:cNvPr id="9" name="Rectangle 3"/>
          <p:cNvSpPr>
            <a:spLocks noGrp="1" noChangeArrowheads="1"/>
          </p:cNvSpPr>
          <p:nvPr userDrawn="1">
            <p:ph sz="half" idx="13"/>
          </p:nvPr>
        </p:nvSpPr>
        <p:spPr>
          <a:xfrm>
            <a:off x="1007435" y="3789041"/>
            <a:ext cx="9889099" cy="2337123"/>
          </a:xfrm>
        </p:spPr>
        <p:txBody>
          <a:bodyPr>
            <a:normAutofit/>
          </a:bodyPr>
          <a:lstStyle>
            <a:lvl1pPr>
              <a:defRPr sz="1400"/>
            </a:lvl1pPr>
          </a:lstStyle>
          <a:p>
            <a:pPr>
              <a:buFontTx/>
              <a:buNone/>
            </a:pPr>
            <a:r>
              <a:rPr lang="ru-RU" dirty="0"/>
              <a:t>   </a:t>
            </a:r>
            <a:r>
              <a:rPr lang="ru-RU" sz="1200" dirty="0">
                <a:latin typeface="Times New Roman" pitchFamily="18" charset="0"/>
              </a:rPr>
              <a:t>Куклы - варежки родились из обыкновенных вязаных варежек. Варежки не обязательно должны быть вязаными из пряжи, выразительнее смотрятся куклы, сшитые на основе рабочих рукавиц, т.к. здесь имеется большая возможность для аппликации лиц, мордочек и одежды. Эти куклы хороши тем, что очень просты в управлении, предназначены для детей самых младших возрастов. Мы можем изготовить такие "варежки" по любой сказке. </a:t>
            </a:r>
          </a:p>
        </p:txBody>
      </p:sp>
    </p:spTree>
    <p:extLst>
      <p:ext uri="{BB962C8B-B14F-4D97-AF65-F5344CB8AC3E}">
        <p14:creationId xmlns:p14="http://schemas.microsoft.com/office/powerpoint/2010/main" val="15628741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14400" y="2130426"/>
            <a:ext cx="10363200" cy="1470025"/>
          </a:xfrm>
        </p:spPr>
        <p:txBody>
          <a:bodyPr/>
          <a:lstStyle/>
          <a:p>
            <a:r>
              <a:rPr lang="ru-RU"/>
              <a:t>Образец заголовка</a:t>
            </a:r>
          </a:p>
        </p:txBody>
      </p:sp>
      <p:sp>
        <p:nvSpPr>
          <p:cNvPr id="3" name="Подзаголовок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ED51CE8D-2BCD-4294-B049-0E2147DAA3DF}" type="datetimeFigureOut">
              <a:rPr lang="ru-RU" smtClean="0"/>
              <a:pPr/>
              <a:t>19.11.2019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CF6A9B-576D-44C1-B954-7031934875CD}" type="slidenum">
              <a:rPr lang="ru-RU" smtClean="0"/>
              <a:pPr/>
              <a:t>‹#›</a:t>
            </a:fld>
            <a:endParaRPr lang="ru-RU"/>
          </a:p>
        </p:txBody>
      </p:sp>
      <p:pic>
        <p:nvPicPr>
          <p:cNvPr id="7" name="Рисунок 6" descr="театр.jpg"/>
          <p:cNvPicPr>
            <a:picLocks noChangeAspect="1"/>
          </p:cNvPicPr>
          <p:nvPr userDrawn="1"/>
        </p:nvPicPr>
        <p:blipFill>
          <a:blip r:embed="rId2" cstate="email"/>
          <a:stretch>
            <a:fillRect/>
          </a:stretch>
        </p:blipFill>
        <p:spPr>
          <a:xfrm>
            <a:off x="0" y="0"/>
            <a:ext cx="12192000" cy="6858000"/>
          </a:xfrm>
          <a:prstGeom prst="rect">
            <a:avLst/>
          </a:prstGeom>
        </p:spPr>
      </p:pic>
      <p:pic>
        <p:nvPicPr>
          <p:cNvPr id="8" name="Рисунок 7" descr="3.jpg"/>
          <p:cNvPicPr>
            <a:picLocks noChangeAspect="1"/>
          </p:cNvPicPr>
          <p:nvPr userDrawn="1"/>
        </p:nvPicPr>
        <p:blipFill>
          <a:blip r:embed="rId3" cstate="email"/>
          <a:stretch>
            <a:fillRect/>
          </a:stretch>
        </p:blipFill>
        <p:spPr>
          <a:xfrm>
            <a:off x="1" y="0"/>
            <a:ext cx="12192000" cy="6858000"/>
          </a:xfrm>
          <a:prstGeom prst="rect">
            <a:avLst/>
          </a:prstGeom>
        </p:spPr>
      </p:pic>
      <p:sp>
        <p:nvSpPr>
          <p:cNvPr id="9" name="Rectangle 3"/>
          <p:cNvSpPr>
            <a:spLocks noGrp="1" noChangeArrowheads="1"/>
          </p:cNvSpPr>
          <p:nvPr userDrawn="1">
            <p:ph sz="half" idx="13"/>
          </p:nvPr>
        </p:nvSpPr>
        <p:spPr>
          <a:xfrm>
            <a:off x="1007435" y="3789041"/>
            <a:ext cx="9889099" cy="2337123"/>
          </a:xfrm>
        </p:spPr>
        <p:txBody>
          <a:bodyPr>
            <a:normAutofit/>
          </a:bodyPr>
          <a:lstStyle>
            <a:lvl1pPr>
              <a:defRPr sz="1400"/>
            </a:lvl1pPr>
          </a:lstStyle>
          <a:p>
            <a:pPr>
              <a:buFontTx/>
              <a:buNone/>
            </a:pPr>
            <a:r>
              <a:rPr lang="ru-RU" dirty="0"/>
              <a:t>   </a:t>
            </a:r>
            <a:r>
              <a:rPr lang="ru-RU" sz="1200" dirty="0">
                <a:latin typeface="Times New Roman" pitchFamily="18" charset="0"/>
              </a:rPr>
              <a:t>Куклы - варежки родились из обыкновенных вязаных варежек. Варежки не обязательно должны быть вязаными из пряжи, выразительнее смотрятся куклы, сшитые на основе рабочих рукавиц, т.к. здесь имеется большая возможность для аппликации лиц, мордочек и одежды. Эти куклы хороши тем, что очень просты в управлении, предназначены для детей самых младших возрастов. Мы можем изготовить такие "варежки" по любой сказке. </a:t>
            </a:r>
          </a:p>
        </p:txBody>
      </p:sp>
    </p:spTree>
    <p:extLst>
      <p:ext uri="{BB962C8B-B14F-4D97-AF65-F5344CB8AC3E}">
        <p14:creationId xmlns:p14="http://schemas.microsoft.com/office/powerpoint/2010/main" val="500034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AB7AC2A-5DF5-4D28-9879-8448451D69CB}" type="datetimeFigureOut">
              <a:rPr lang="ru-RU" smtClean="0"/>
              <a:t>19.11.2019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A22D25-6DDB-4369-A53F-5D29BFB7C4E3}" type="slidenum">
              <a:rPr lang="ru-RU" smtClean="0"/>
              <a:t>‹#›</a:t>
            </a:fld>
            <a:endParaRPr lang="ru-RU"/>
          </a:p>
        </p:txBody>
      </p:sp>
    </p:spTree>
    <p:extLst>
      <p:ext uri="{BB962C8B-B14F-4D97-AF65-F5344CB8AC3E}">
        <p14:creationId xmlns:p14="http://schemas.microsoft.com/office/powerpoint/2010/main" val="20857090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BAB7AC2A-5DF5-4D28-9879-8448451D69CB}" type="datetimeFigureOut">
              <a:rPr lang="ru-RU" smtClean="0"/>
              <a:t>19.11.2019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A22D25-6DDB-4369-A53F-5D29BFB7C4E3}" type="slidenum">
              <a:rPr lang="ru-RU" smtClean="0"/>
              <a:t>‹#›</a:t>
            </a:fld>
            <a:endParaRPr lang="ru-RU"/>
          </a:p>
        </p:txBody>
      </p:sp>
    </p:spTree>
    <p:extLst>
      <p:ext uri="{BB962C8B-B14F-4D97-AF65-F5344CB8AC3E}">
        <p14:creationId xmlns:p14="http://schemas.microsoft.com/office/powerpoint/2010/main" val="1998933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BAB7AC2A-5DF5-4D28-9879-8448451D69CB}" type="datetimeFigureOut">
              <a:rPr lang="ru-RU" smtClean="0"/>
              <a:t>19.11.2019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5A22D25-6DDB-4369-A53F-5D29BFB7C4E3}" type="slidenum">
              <a:rPr lang="ru-RU" smtClean="0"/>
              <a:t>‹#›</a:t>
            </a:fld>
            <a:endParaRPr lang="ru-RU"/>
          </a:p>
        </p:txBody>
      </p:sp>
    </p:spTree>
    <p:extLst>
      <p:ext uri="{BB962C8B-B14F-4D97-AF65-F5344CB8AC3E}">
        <p14:creationId xmlns:p14="http://schemas.microsoft.com/office/powerpoint/2010/main" val="31958198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BAB7AC2A-5DF5-4D28-9879-8448451D69CB}" type="datetimeFigureOut">
              <a:rPr lang="ru-RU" smtClean="0"/>
              <a:t>19.11.2019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5A22D25-6DDB-4369-A53F-5D29BFB7C4E3}" type="slidenum">
              <a:rPr lang="ru-RU" smtClean="0"/>
              <a:t>‹#›</a:t>
            </a:fld>
            <a:endParaRPr lang="ru-RU"/>
          </a:p>
        </p:txBody>
      </p:sp>
    </p:spTree>
    <p:extLst>
      <p:ext uri="{BB962C8B-B14F-4D97-AF65-F5344CB8AC3E}">
        <p14:creationId xmlns:p14="http://schemas.microsoft.com/office/powerpoint/2010/main" val="3973422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BAB7AC2A-5DF5-4D28-9879-8448451D69CB}" type="datetimeFigureOut">
              <a:rPr lang="ru-RU" smtClean="0"/>
              <a:t>19.11.2019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5A22D25-6DDB-4369-A53F-5D29BFB7C4E3}" type="slidenum">
              <a:rPr lang="ru-RU" smtClean="0"/>
              <a:t>‹#›</a:t>
            </a:fld>
            <a:endParaRPr lang="ru-RU"/>
          </a:p>
        </p:txBody>
      </p:sp>
    </p:spTree>
    <p:extLst>
      <p:ext uri="{BB962C8B-B14F-4D97-AF65-F5344CB8AC3E}">
        <p14:creationId xmlns:p14="http://schemas.microsoft.com/office/powerpoint/2010/main" val="6721606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AB7AC2A-5DF5-4D28-9879-8448451D69CB}" type="datetimeFigureOut">
              <a:rPr lang="ru-RU" smtClean="0"/>
              <a:t>19.11.2019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5A22D25-6DDB-4369-A53F-5D29BFB7C4E3}" type="slidenum">
              <a:rPr lang="ru-RU" smtClean="0"/>
              <a:t>‹#›</a:t>
            </a:fld>
            <a:endParaRPr lang="ru-RU"/>
          </a:p>
        </p:txBody>
      </p:sp>
    </p:spTree>
    <p:extLst>
      <p:ext uri="{BB962C8B-B14F-4D97-AF65-F5344CB8AC3E}">
        <p14:creationId xmlns:p14="http://schemas.microsoft.com/office/powerpoint/2010/main" val="437812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BAB7AC2A-5DF5-4D28-9879-8448451D69CB}" type="datetimeFigureOut">
              <a:rPr lang="ru-RU" smtClean="0"/>
              <a:t>19.11.2019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5A22D25-6DDB-4369-A53F-5D29BFB7C4E3}" type="slidenum">
              <a:rPr lang="ru-RU" smtClean="0"/>
              <a:t>‹#›</a:t>
            </a:fld>
            <a:endParaRPr lang="ru-RU"/>
          </a:p>
        </p:txBody>
      </p:sp>
    </p:spTree>
    <p:extLst>
      <p:ext uri="{BB962C8B-B14F-4D97-AF65-F5344CB8AC3E}">
        <p14:creationId xmlns:p14="http://schemas.microsoft.com/office/powerpoint/2010/main" val="8112337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BAB7AC2A-5DF5-4D28-9879-8448451D69CB}" type="datetimeFigureOut">
              <a:rPr lang="ru-RU" smtClean="0"/>
              <a:t>19.11.2019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5A22D25-6DDB-4369-A53F-5D29BFB7C4E3}" type="slidenum">
              <a:rPr lang="ru-RU" smtClean="0"/>
              <a:t>‹#›</a:t>
            </a:fld>
            <a:endParaRPr lang="ru-RU"/>
          </a:p>
        </p:txBody>
      </p:sp>
    </p:spTree>
    <p:extLst>
      <p:ext uri="{BB962C8B-B14F-4D97-AF65-F5344CB8AC3E}">
        <p14:creationId xmlns:p14="http://schemas.microsoft.com/office/powerpoint/2010/main" val="1548432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B7AC2A-5DF5-4D28-9879-8448451D69CB}" type="datetimeFigureOut">
              <a:rPr lang="ru-RU" smtClean="0"/>
              <a:t>19.11.2019</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A22D25-6DDB-4369-A53F-5D29BFB7C4E3}" type="slidenum">
              <a:rPr lang="ru-RU" smtClean="0"/>
              <a:t>‹#›</a:t>
            </a:fld>
            <a:endParaRPr lang="ru-RU"/>
          </a:p>
        </p:txBody>
      </p:sp>
    </p:spTree>
    <p:extLst>
      <p:ext uri="{BB962C8B-B14F-4D97-AF65-F5344CB8AC3E}">
        <p14:creationId xmlns:p14="http://schemas.microsoft.com/office/powerpoint/2010/main" val="22301132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eg"/><Relationship Id="rId1" Type="http://schemas.openxmlformats.org/officeDocument/2006/relationships/slideLayout" Target="../slideLayouts/slideLayout13.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fif"/><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p:cNvSpPr>
            <a:spLocks noGrp="1"/>
          </p:cNvSpPr>
          <p:nvPr>
            <p:ph type="ctrTitle"/>
          </p:nvPr>
        </p:nvSpPr>
        <p:spPr>
          <a:xfrm>
            <a:off x="1524000" y="1942969"/>
            <a:ext cx="9144000" cy="2387600"/>
          </a:xfrm>
        </p:spPr>
        <p:txBody>
          <a:bodyPr>
            <a:noAutofit/>
          </a:bodyPr>
          <a:lstStyle/>
          <a:p>
            <a:r>
              <a:rPr lang="ru-RU" sz="5900" b="1" dirty="0">
                <a:solidFill>
                  <a:srgbClr val="FFFF00"/>
                </a:solidFill>
                <a:latin typeface="Comic Sans MS" panose="030F0702030302020204" pitchFamily="66" charset="0"/>
              </a:rPr>
              <a:t>Путешествие в кукольный театр. </a:t>
            </a:r>
            <a:br>
              <a:rPr lang="ru-RU" sz="5900" b="1" dirty="0">
                <a:solidFill>
                  <a:srgbClr val="FFFF00"/>
                </a:solidFill>
                <a:latin typeface="Comic Sans MS" panose="030F0702030302020204" pitchFamily="66" charset="0"/>
              </a:rPr>
            </a:br>
            <a:r>
              <a:rPr lang="ru-RU" sz="5900" b="1" dirty="0">
                <a:solidFill>
                  <a:srgbClr val="FFFF00"/>
                </a:solidFill>
                <a:latin typeface="Comic Sans MS" panose="030F0702030302020204" pitchFamily="66" charset="0"/>
              </a:rPr>
              <a:t>Сказка «Гуси-лебеди»</a:t>
            </a:r>
          </a:p>
        </p:txBody>
      </p:sp>
    </p:spTree>
    <p:extLst>
      <p:ext uri="{BB962C8B-B14F-4D97-AF65-F5344CB8AC3E}">
        <p14:creationId xmlns:p14="http://schemas.microsoft.com/office/powerpoint/2010/main" val="31165178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846895" y="125510"/>
            <a:ext cx="6024321" cy="1800225"/>
          </a:xfrm>
          <a:prstGeom prst="rect">
            <a:avLst/>
          </a:prstGeom>
        </p:spPr>
        <p:txBody>
          <a:bodyPr vert="horz" lIns="91440" tIns="45720" rIns="91440" bIns="45720" rtlCol="0" anchor="ctr">
            <a:normAutofit/>
          </a:bodyPr>
          <a:lstStyle/>
          <a:p>
            <a:pPr algn="ctr">
              <a:spcBef>
                <a:spcPct val="0"/>
              </a:spcBef>
              <a:defRPr/>
            </a:pPr>
            <a:r>
              <a:rPr lang="ru-RU" sz="3800" b="1" dirty="0">
                <a:solidFill>
                  <a:schemeClr val="accent2">
                    <a:lumMod val="75000"/>
                  </a:schemeClr>
                </a:solidFill>
                <a:latin typeface="+mj-lt"/>
                <a:ea typeface="+mj-ea"/>
                <a:cs typeface="+mj-cs"/>
              </a:rPr>
              <a:t>ВИДЫ ТЕАТРАЛЬНЫХ КУКОЛ</a:t>
            </a:r>
          </a:p>
          <a:p>
            <a:pPr algn="ctr">
              <a:spcBef>
                <a:spcPct val="0"/>
              </a:spcBef>
              <a:defRPr/>
            </a:pPr>
            <a:r>
              <a:rPr lang="ru-RU" sz="3800" b="1" dirty="0">
                <a:solidFill>
                  <a:schemeClr val="accent2">
                    <a:lumMod val="75000"/>
                  </a:schemeClr>
                </a:solidFill>
                <a:latin typeface="+mj-lt"/>
                <a:ea typeface="+mj-ea"/>
                <a:cs typeface="+mj-cs"/>
              </a:rPr>
              <a:t>(по способу управления)</a:t>
            </a:r>
          </a:p>
        </p:txBody>
      </p:sp>
      <p:sp>
        <p:nvSpPr>
          <p:cNvPr id="3" name="Text Box 4"/>
          <p:cNvSpPr txBox="1">
            <a:spLocks noChangeArrowheads="1"/>
          </p:cNvSpPr>
          <p:nvPr/>
        </p:nvSpPr>
        <p:spPr bwMode="auto">
          <a:xfrm>
            <a:off x="241825" y="1570483"/>
            <a:ext cx="5996203" cy="2200602"/>
          </a:xfrm>
          <a:prstGeom prst="rect">
            <a:avLst/>
          </a:prstGeom>
          <a:noFill/>
          <a:ln w="9525">
            <a:noFill/>
            <a:miter lim="800000"/>
            <a:headEnd/>
            <a:tailEnd/>
          </a:ln>
        </p:spPr>
        <p:txBody>
          <a:bodyPr wrap="square">
            <a:spAutoFit/>
          </a:bodyPr>
          <a:lstStyle/>
          <a:p>
            <a:pPr algn="ctr">
              <a:spcBef>
                <a:spcPct val="50000"/>
              </a:spcBef>
            </a:pPr>
            <a:r>
              <a:rPr lang="ru-RU" sz="2600" b="1" u="sng" dirty="0">
                <a:solidFill>
                  <a:srgbClr val="C00000"/>
                </a:solidFill>
              </a:rPr>
              <a:t>ВЕРХОВЫЕ  </a:t>
            </a:r>
            <a:r>
              <a:rPr lang="ru-RU" sz="2400" b="1" u="sng" dirty="0">
                <a:solidFill>
                  <a:srgbClr val="C00000"/>
                </a:solidFill>
              </a:rPr>
              <a:t>КУКЛЫ</a:t>
            </a:r>
          </a:p>
          <a:p>
            <a:pPr algn="ctr">
              <a:spcBef>
                <a:spcPct val="50000"/>
              </a:spcBef>
            </a:pPr>
            <a:r>
              <a:rPr lang="ru-RU" sz="1600" b="1" u="sng" dirty="0">
                <a:solidFill>
                  <a:srgbClr val="C00000"/>
                </a:solidFill>
              </a:rPr>
              <a:t> </a:t>
            </a:r>
            <a:r>
              <a:rPr lang="ru-RU" sz="1600" dirty="0"/>
              <a:t>Куклы находятся над ширмой, а управляются снизу. Актёры-кукловоды в театрах этого типа обычно скрыты от зрителей ширмой, но бывает и так, что они не скрываются и видны зрителям целиком или на половину своего роста</a:t>
            </a:r>
            <a:endParaRPr lang="ru-RU" sz="1600" dirty="0">
              <a:solidFill>
                <a:schemeClr val="accent2">
                  <a:lumMod val="75000"/>
                </a:schemeClr>
              </a:solidFill>
            </a:endParaRPr>
          </a:p>
          <a:p>
            <a:pPr algn="ctr">
              <a:spcBef>
                <a:spcPct val="50000"/>
              </a:spcBef>
            </a:pPr>
            <a:endParaRPr lang="ru-RU" sz="2600" b="1" u="sng" dirty="0">
              <a:solidFill>
                <a:srgbClr val="C00000"/>
              </a:solidFill>
            </a:endParaRPr>
          </a:p>
        </p:txBody>
      </p:sp>
      <p:sp>
        <p:nvSpPr>
          <p:cNvPr id="7" name="Text Box 8"/>
          <p:cNvSpPr txBox="1">
            <a:spLocks noChangeArrowheads="1"/>
          </p:cNvSpPr>
          <p:nvPr/>
        </p:nvSpPr>
        <p:spPr bwMode="auto">
          <a:xfrm>
            <a:off x="6238028" y="1579079"/>
            <a:ext cx="5860171" cy="1846659"/>
          </a:xfrm>
          <a:prstGeom prst="rect">
            <a:avLst/>
          </a:prstGeom>
          <a:noFill/>
          <a:ln w="9525">
            <a:noFill/>
            <a:miter lim="800000"/>
            <a:headEnd/>
            <a:tailEnd/>
          </a:ln>
        </p:spPr>
        <p:txBody>
          <a:bodyPr wrap="square">
            <a:spAutoFit/>
          </a:bodyPr>
          <a:lstStyle/>
          <a:p>
            <a:pPr algn="ctr">
              <a:spcBef>
                <a:spcPct val="50000"/>
              </a:spcBef>
            </a:pPr>
            <a:r>
              <a:rPr lang="ru-RU" sz="2600" b="1" u="sng" dirty="0">
                <a:solidFill>
                  <a:srgbClr val="C00000"/>
                </a:solidFill>
              </a:rPr>
              <a:t>НИЗОВЫЕ КУКЛЫ</a:t>
            </a:r>
          </a:p>
          <a:p>
            <a:pPr algn="ctr">
              <a:spcBef>
                <a:spcPct val="50000"/>
              </a:spcBef>
            </a:pPr>
            <a:r>
              <a:rPr lang="ru-RU" sz="1600" dirty="0"/>
              <a:t>Куклы такого типа управляются кукловодами сверху с помощью ниток, прутов или проволок. Актёры-кукловоды  чаще всего тоже скрыты от зрителей, но не ширмой, а верхней занавеской.  В некоторых случаях актёры-кукловоды, видны зрителям целиком или на половину своего роста.</a:t>
            </a:r>
            <a:endParaRPr lang="ru-RU" sz="1600" b="1" u="sng" dirty="0">
              <a:solidFill>
                <a:srgbClr val="C00000"/>
              </a:solidFill>
            </a:endParaRPr>
          </a:p>
        </p:txBody>
      </p:sp>
      <p:sp>
        <p:nvSpPr>
          <p:cNvPr id="8" name="AutoShape 9"/>
          <p:cNvSpPr>
            <a:spLocks noChangeArrowheads="1"/>
          </p:cNvSpPr>
          <p:nvPr/>
        </p:nvSpPr>
        <p:spPr bwMode="auto">
          <a:xfrm rot="10067547">
            <a:off x="4565682" y="1590806"/>
            <a:ext cx="976312" cy="269875"/>
          </a:xfrm>
          <a:prstGeom prst="rightArrow">
            <a:avLst>
              <a:gd name="adj1" fmla="val 50000"/>
              <a:gd name="adj2" fmla="val 90441"/>
            </a:avLst>
          </a:prstGeom>
          <a:solidFill>
            <a:schemeClr val="accent1"/>
          </a:solidFill>
          <a:ln w="9525">
            <a:solidFill>
              <a:schemeClr val="tx1"/>
            </a:solidFill>
            <a:miter lim="800000"/>
            <a:headEnd/>
            <a:tailEnd/>
          </a:ln>
        </p:spPr>
        <p:txBody>
          <a:bodyPr wrap="none" anchor="ctr"/>
          <a:lstStyle/>
          <a:p>
            <a:endParaRPr lang="ru-RU">
              <a:solidFill>
                <a:schemeClr val="accent2">
                  <a:lumMod val="75000"/>
                </a:schemeClr>
              </a:solidFill>
            </a:endParaRPr>
          </a:p>
        </p:txBody>
      </p:sp>
      <p:sp>
        <p:nvSpPr>
          <p:cNvPr id="10" name="AutoShape 11"/>
          <p:cNvSpPr>
            <a:spLocks noChangeArrowheads="1"/>
          </p:cNvSpPr>
          <p:nvPr/>
        </p:nvSpPr>
        <p:spPr bwMode="auto">
          <a:xfrm rot="1044849">
            <a:off x="6694163" y="1649110"/>
            <a:ext cx="1097799" cy="253028"/>
          </a:xfrm>
          <a:prstGeom prst="rightArrow">
            <a:avLst>
              <a:gd name="adj1" fmla="val 50000"/>
              <a:gd name="adj2" fmla="val 90441"/>
            </a:avLst>
          </a:prstGeom>
          <a:solidFill>
            <a:schemeClr val="accent1"/>
          </a:solidFill>
          <a:ln w="9525">
            <a:solidFill>
              <a:schemeClr val="tx1"/>
            </a:solidFill>
            <a:miter lim="800000"/>
            <a:headEnd/>
            <a:tailEnd/>
          </a:ln>
        </p:spPr>
        <p:txBody>
          <a:bodyPr wrap="none" anchor="ctr"/>
          <a:lstStyle/>
          <a:p>
            <a:endParaRPr lang="ru-RU">
              <a:solidFill>
                <a:schemeClr val="accent2">
                  <a:lumMod val="75000"/>
                </a:schemeClr>
              </a:solidFill>
            </a:endParaRPr>
          </a:p>
        </p:txBody>
      </p:sp>
      <p:pic>
        <p:nvPicPr>
          <p:cNvPr id="13" name="Рисунок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7341" y="3290859"/>
            <a:ext cx="5223592" cy="3483483"/>
          </a:xfrm>
          <a:prstGeom prst="rect">
            <a:avLst/>
          </a:prstGeom>
        </p:spPr>
      </p:pic>
      <p:pic>
        <p:nvPicPr>
          <p:cNvPr id="15" name="Рисунок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57362" y="3379303"/>
            <a:ext cx="5269448" cy="3319135"/>
          </a:xfrm>
          <a:prstGeom prst="rect">
            <a:avLst/>
          </a:prstGeom>
        </p:spPr>
      </p:pic>
    </p:spTree>
    <p:extLst>
      <p:ext uri="{BB962C8B-B14F-4D97-AF65-F5344CB8AC3E}">
        <p14:creationId xmlns:p14="http://schemas.microsoft.com/office/powerpoint/2010/main" val="1402433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checkerboard(across)">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checkerboard(across)">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p:bldP spid="8"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908795" y="647859"/>
            <a:ext cx="8229600" cy="5112568"/>
          </a:xfrm>
          <a:prstGeom prst="rect">
            <a:avLst/>
          </a:prstGeom>
        </p:spPr>
        <p:txBody>
          <a:bodyPr/>
          <a:lstStyle/>
          <a:p>
            <a:pPr algn="ctr">
              <a:spcBef>
                <a:spcPct val="0"/>
              </a:spcBef>
              <a:defRPr/>
            </a:pPr>
            <a:r>
              <a:rPr lang="ru-RU" sz="4400" b="1" dirty="0">
                <a:solidFill>
                  <a:srgbClr val="C00000"/>
                </a:solidFill>
                <a:effectLst>
                  <a:outerShdw blurRad="38100" dist="38100" dir="2700000" algn="tl">
                    <a:srgbClr val="000000">
                      <a:alpha val="43137"/>
                    </a:srgbClr>
                  </a:outerShdw>
                </a:effectLst>
                <a:latin typeface="Comic Sans MS" panose="030F0702030302020204" pitchFamily="66" charset="0"/>
                <a:ea typeface="+mj-ea"/>
                <a:cs typeface="+mj-cs"/>
              </a:rPr>
              <a:t>ВЕРХОВЫЕ КУКЛЫ</a:t>
            </a:r>
            <a:r>
              <a:rPr lang="ru-RU" sz="1400" b="1" dirty="0">
                <a:solidFill>
                  <a:srgbClr val="C00000"/>
                </a:solidFill>
                <a:effectLst>
                  <a:outerShdw blurRad="38100" dist="38100" dir="2700000" algn="tl">
                    <a:srgbClr val="000000">
                      <a:alpha val="43137"/>
                    </a:srgbClr>
                  </a:outerShdw>
                </a:effectLst>
                <a:latin typeface="Comic Sans MS" panose="030F0702030302020204" pitchFamily="66" charset="0"/>
                <a:ea typeface="+mj-ea"/>
                <a:cs typeface="+mj-cs"/>
              </a:rPr>
              <a:t/>
            </a:r>
            <a:br>
              <a:rPr lang="ru-RU" sz="1400" b="1" dirty="0">
                <a:solidFill>
                  <a:srgbClr val="C00000"/>
                </a:solidFill>
                <a:effectLst>
                  <a:outerShdw blurRad="38100" dist="38100" dir="2700000" algn="tl">
                    <a:srgbClr val="000000">
                      <a:alpha val="43137"/>
                    </a:srgbClr>
                  </a:outerShdw>
                </a:effectLst>
                <a:latin typeface="Comic Sans MS" panose="030F0702030302020204" pitchFamily="66" charset="0"/>
                <a:ea typeface="+mj-ea"/>
                <a:cs typeface="+mj-cs"/>
              </a:rPr>
            </a:br>
            <a:endParaRPr lang="ru-RU" sz="4400" b="1" dirty="0">
              <a:solidFill>
                <a:srgbClr val="C00000"/>
              </a:solidFill>
              <a:effectLst>
                <a:outerShdw blurRad="38100" dist="38100" dir="2700000" algn="tl">
                  <a:srgbClr val="000000">
                    <a:alpha val="43137"/>
                  </a:srgbClr>
                </a:outerShdw>
              </a:effectLst>
              <a:latin typeface="Comic Sans MS" panose="030F0702030302020204" pitchFamily="66" charset="0"/>
              <a:ea typeface="+mj-ea"/>
              <a:cs typeface="+mj-cs"/>
            </a:endParaRPr>
          </a:p>
        </p:txBody>
      </p:sp>
      <p:sp>
        <p:nvSpPr>
          <p:cNvPr id="4" name="Text Box 16"/>
          <p:cNvSpPr txBox="1">
            <a:spLocks noChangeArrowheads="1"/>
          </p:cNvSpPr>
          <p:nvPr/>
        </p:nvSpPr>
        <p:spPr bwMode="auto">
          <a:xfrm>
            <a:off x="3138229" y="1279111"/>
            <a:ext cx="6363990" cy="1092607"/>
          </a:xfrm>
          <a:prstGeom prst="rect">
            <a:avLst/>
          </a:prstGeom>
          <a:noFill/>
          <a:ln w="9525">
            <a:noFill/>
            <a:miter lim="800000"/>
            <a:headEnd/>
            <a:tailEnd/>
          </a:ln>
        </p:spPr>
        <p:txBody>
          <a:bodyPr wrap="square">
            <a:spAutoFit/>
          </a:bodyPr>
          <a:lstStyle/>
          <a:p>
            <a:pPr algn="ctr">
              <a:spcBef>
                <a:spcPct val="50000"/>
              </a:spcBef>
            </a:pPr>
            <a:r>
              <a:rPr lang="ru-RU" sz="2600" b="1" dirty="0">
                <a:solidFill>
                  <a:srgbClr val="C00000"/>
                </a:solidFill>
              </a:rPr>
              <a:t>ПЕРЧАТОЧНАЯ кукла</a:t>
            </a:r>
          </a:p>
          <a:p>
            <a:pPr algn="ctr">
              <a:spcBef>
                <a:spcPct val="50000"/>
              </a:spcBef>
            </a:pPr>
            <a:r>
              <a:rPr lang="ru-RU" sz="2600" b="1" i="1" dirty="0">
                <a:solidFill>
                  <a:srgbClr val="C00000"/>
                </a:solidFill>
              </a:rPr>
              <a:t>(управляется кистью кукловода)</a:t>
            </a:r>
          </a:p>
        </p:txBody>
      </p:sp>
      <p:pic>
        <p:nvPicPr>
          <p:cNvPr id="10" name="Picture 7" descr=" "/>
          <p:cNvPicPr>
            <a:picLocks noGrp="1" noChangeAspect="1" noChangeArrowheads="1"/>
          </p:cNvPicPr>
          <p:nvPr>
            <p:ph sz="half" idx="4294967295"/>
          </p:nvPr>
        </p:nvPicPr>
        <p:blipFill>
          <a:blip r:embed="rId2" cstate="print"/>
          <a:srcRect/>
          <a:stretch>
            <a:fillRect/>
          </a:stretch>
        </p:blipFill>
        <p:spPr>
          <a:xfrm>
            <a:off x="249070" y="1462571"/>
            <a:ext cx="3465867" cy="3483143"/>
          </a:xfrm>
          <a:prstGeom prst="rect">
            <a:avLst/>
          </a:prstGeom>
          <a:noFill/>
          <a:ln/>
        </p:spPr>
      </p:pic>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14937" y="2644616"/>
            <a:ext cx="5286817" cy="3523168"/>
          </a:xfrm>
          <a:prstGeom prst="rect">
            <a:avLst/>
          </a:prstGeom>
        </p:spPr>
      </p:pic>
      <p:pic>
        <p:nvPicPr>
          <p:cNvPr id="11" name="Рисунок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05459" y="1368007"/>
            <a:ext cx="2839078" cy="3786279"/>
          </a:xfrm>
          <a:prstGeom prst="rect">
            <a:avLst/>
          </a:prstGeom>
        </p:spPr>
      </p:pic>
    </p:spTree>
    <p:extLst>
      <p:ext uri="{BB962C8B-B14F-4D97-AF65-F5344CB8AC3E}">
        <p14:creationId xmlns:p14="http://schemas.microsoft.com/office/powerpoint/2010/main" val="7581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68" decel="100000"/>
                                        <p:tgtEl>
                                          <p:spTgt spid="2"/>
                                        </p:tgtEl>
                                      </p:cBhvr>
                                    </p:animEffect>
                                    <p:animScale>
                                      <p:cBhvr>
                                        <p:cTn id="8" dur="768" decel="100000"/>
                                        <p:tgtEl>
                                          <p:spTgt spid="2"/>
                                        </p:tgtEl>
                                      </p:cBhvr>
                                      <p:from x="10000" y="10000"/>
                                      <p:to x="200000" y="450000"/>
                                    </p:animScale>
                                    <p:animScale>
                                      <p:cBhvr>
                                        <p:cTn id="9" dur="1230" accel="100000" fill="hold">
                                          <p:stCondLst>
                                            <p:cond delay="768"/>
                                          </p:stCondLst>
                                        </p:cTn>
                                        <p:tgtEl>
                                          <p:spTgt spid="2"/>
                                        </p:tgtEl>
                                      </p:cBhvr>
                                      <p:from x="200000" y="450000"/>
                                      <p:to x="100000" y="100000"/>
                                    </p:animScale>
                                    <p:set>
                                      <p:cBhvr>
                                        <p:cTn id="10" dur="768" fill="hold"/>
                                        <p:tgtEl>
                                          <p:spTgt spid="2"/>
                                        </p:tgtEl>
                                        <p:attrNameLst>
                                          <p:attrName>ppt_x</p:attrName>
                                        </p:attrNameLst>
                                      </p:cBhvr>
                                      <p:to>
                                        <p:strVal val="(0.5)"/>
                                      </p:to>
                                    </p:set>
                                    <p:anim from="(0.5)" to="(#ppt_x)" calcmode="lin" valueType="num">
                                      <p:cBhvr>
                                        <p:cTn id="11" dur="1230" accel="100000" fill="hold">
                                          <p:stCondLst>
                                            <p:cond delay="768"/>
                                          </p:stCondLst>
                                        </p:cTn>
                                        <p:tgtEl>
                                          <p:spTgt spid="2"/>
                                        </p:tgtEl>
                                        <p:attrNameLst>
                                          <p:attrName>ppt_x</p:attrName>
                                        </p:attrNameLst>
                                      </p:cBhvr>
                                    </p:anim>
                                    <p:set>
                                      <p:cBhvr>
                                        <p:cTn id="12" dur="768" fill="hold"/>
                                        <p:tgtEl>
                                          <p:spTgt spid="2"/>
                                        </p:tgtEl>
                                        <p:attrNameLst>
                                          <p:attrName>ppt_y</p:attrName>
                                        </p:attrNameLst>
                                      </p:cBhvr>
                                      <p:to>
                                        <p:strVal val="(#ppt_y+0.4)"/>
                                      </p:to>
                                    </p:set>
                                    <p:anim from="(#ppt_y+0.4)" to="(#ppt_y)" calcmode="lin" valueType="num">
                                      <p:cBhvr>
                                        <p:cTn id="13" dur="1230" accel="100000" fill="hold">
                                          <p:stCondLst>
                                            <p:cond delay="768"/>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checkerboard(across)">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908795" y="647859"/>
            <a:ext cx="8229600" cy="5112568"/>
          </a:xfrm>
          <a:prstGeom prst="rect">
            <a:avLst/>
          </a:prstGeom>
        </p:spPr>
        <p:txBody>
          <a:bodyPr/>
          <a:lstStyle/>
          <a:p>
            <a:pPr algn="ctr">
              <a:spcBef>
                <a:spcPct val="0"/>
              </a:spcBef>
              <a:defRPr/>
            </a:pPr>
            <a:endParaRPr lang="ru-RU" sz="4400" b="1" dirty="0">
              <a:solidFill>
                <a:srgbClr val="C00000"/>
              </a:solidFill>
              <a:effectLst>
                <a:outerShdw blurRad="38100" dist="38100" dir="2700000" algn="tl">
                  <a:srgbClr val="000000">
                    <a:alpha val="43137"/>
                  </a:srgbClr>
                </a:outerShdw>
              </a:effectLst>
              <a:latin typeface="Comic Sans MS" panose="030F0702030302020204" pitchFamily="66" charset="0"/>
              <a:ea typeface="+mj-ea"/>
              <a:cs typeface="+mj-cs"/>
            </a:endParaRPr>
          </a:p>
        </p:txBody>
      </p:sp>
      <p:sp>
        <p:nvSpPr>
          <p:cNvPr id="4" name="Text Box 16"/>
          <p:cNvSpPr txBox="1">
            <a:spLocks noChangeArrowheads="1"/>
          </p:cNvSpPr>
          <p:nvPr/>
        </p:nvSpPr>
        <p:spPr bwMode="auto">
          <a:xfrm>
            <a:off x="2841600" y="553591"/>
            <a:ext cx="6363990" cy="923330"/>
          </a:xfrm>
          <a:prstGeom prst="rect">
            <a:avLst/>
          </a:prstGeom>
          <a:noFill/>
          <a:ln w="9525">
            <a:noFill/>
            <a:miter lim="800000"/>
            <a:headEnd/>
            <a:tailEnd/>
          </a:ln>
        </p:spPr>
        <p:txBody>
          <a:bodyPr wrap="square">
            <a:spAutoFit/>
          </a:bodyPr>
          <a:lstStyle/>
          <a:p>
            <a:pPr algn="ctr">
              <a:spcBef>
                <a:spcPct val="50000"/>
              </a:spcBef>
            </a:pPr>
            <a:r>
              <a:rPr lang="ru-RU" sz="5400" b="1" i="1" dirty="0">
                <a:solidFill>
                  <a:srgbClr val="C00000"/>
                </a:solidFill>
              </a:rPr>
              <a:t>Пальчиковые куклы</a:t>
            </a:r>
          </a:p>
        </p:txBody>
      </p:sp>
      <p:pic>
        <p:nvPicPr>
          <p:cNvPr id="8" name="Picture 2"/>
          <p:cNvPicPr>
            <a:picLocks noChangeAspect="1" noChangeArrowheads="1"/>
          </p:cNvPicPr>
          <p:nvPr/>
        </p:nvPicPr>
        <p:blipFill>
          <a:blip r:embed="rId2" cstate="print"/>
          <a:srcRect/>
          <a:stretch>
            <a:fillRect/>
          </a:stretch>
        </p:blipFill>
        <p:spPr bwMode="auto">
          <a:xfrm>
            <a:off x="852544" y="1820588"/>
            <a:ext cx="5922979" cy="3939839"/>
          </a:xfrm>
          <a:prstGeom prst="rect">
            <a:avLst/>
          </a:prstGeom>
          <a:noFill/>
          <a:ln w="9525">
            <a:noFill/>
            <a:miter lim="800000"/>
            <a:headEnd/>
            <a:tailEnd/>
          </a:ln>
          <a:effectLst/>
        </p:spPr>
      </p:pic>
      <p:pic>
        <p:nvPicPr>
          <p:cNvPr id="9" name="Picture 2"/>
          <p:cNvPicPr>
            <a:picLocks noChangeAspect="1" noChangeArrowheads="1"/>
          </p:cNvPicPr>
          <p:nvPr/>
        </p:nvPicPr>
        <p:blipFill>
          <a:blip r:embed="rId3" cstate="print"/>
          <a:srcRect/>
          <a:stretch>
            <a:fillRect/>
          </a:stretch>
        </p:blipFill>
        <p:spPr bwMode="auto">
          <a:xfrm>
            <a:off x="7224563" y="1820588"/>
            <a:ext cx="3420635" cy="3939839"/>
          </a:xfrm>
          <a:prstGeom prst="rect">
            <a:avLst/>
          </a:prstGeom>
          <a:noFill/>
          <a:ln w="9525">
            <a:noFill/>
            <a:miter lim="800000"/>
            <a:headEnd/>
            <a:tailEnd/>
          </a:ln>
          <a:effectLst/>
        </p:spPr>
      </p:pic>
    </p:spTree>
    <p:extLst>
      <p:ext uri="{BB962C8B-B14F-4D97-AF65-F5344CB8AC3E}">
        <p14:creationId xmlns:p14="http://schemas.microsoft.com/office/powerpoint/2010/main" val="3021770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768" decel="100000"/>
                                        <p:tgtEl>
                                          <p:spTgt spid="2"/>
                                        </p:tgtEl>
                                      </p:cBhvr>
                                    </p:animEffect>
                                    <p:animScale>
                                      <p:cBhvr>
                                        <p:cTn id="8" dur="768" decel="100000"/>
                                        <p:tgtEl>
                                          <p:spTgt spid="2"/>
                                        </p:tgtEl>
                                      </p:cBhvr>
                                      <p:from x="10000" y="10000"/>
                                      <p:to x="200000" y="450000"/>
                                    </p:animScale>
                                    <p:animScale>
                                      <p:cBhvr>
                                        <p:cTn id="9" dur="1230" accel="100000" fill="hold">
                                          <p:stCondLst>
                                            <p:cond delay="768"/>
                                          </p:stCondLst>
                                        </p:cTn>
                                        <p:tgtEl>
                                          <p:spTgt spid="2"/>
                                        </p:tgtEl>
                                      </p:cBhvr>
                                      <p:from x="200000" y="450000"/>
                                      <p:to x="100000" y="100000"/>
                                    </p:animScale>
                                    <p:set>
                                      <p:cBhvr>
                                        <p:cTn id="10" dur="768" fill="hold"/>
                                        <p:tgtEl>
                                          <p:spTgt spid="2"/>
                                        </p:tgtEl>
                                        <p:attrNameLst>
                                          <p:attrName>ppt_x</p:attrName>
                                        </p:attrNameLst>
                                      </p:cBhvr>
                                      <p:to>
                                        <p:strVal val="(0.5)"/>
                                      </p:to>
                                    </p:set>
                                    <p:anim from="(0.5)" to="(#ppt_x)" calcmode="lin" valueType="num">
                                      <p:cBhvr>
                                        <p:cTn id="11" dur="1230" accel="100000" fill="hold">
                                          <p:stCondLst>
                                            <p:cond delay="768"/>
                                          </p:stCondLst>
                                        </p:cTn>
                                        <p:tgtEl>
                                          <p:spTgt spid="2"/>
                                        </p:tgtEl>
                                        <p:attrNameLst>
                                          <p:attrName>ppt_x</p:attrName>
                                        </p:attrNameLst>
                                      </p:cBhvr>
                                    </p:anim>
                                    <p:set>
                                      <p:cBhvr>
                                        <p:cTn id="12" dur="768" fill="hold"/>
                                        <p:tgtEl>
                                          <p:spTgt spid="2"/>
                                        </p:tgtEl>
                                        <p:attrNameLst>
                                          <p:attrName>ppt_y</p:attrName>
                                        </p:attrNameLst>
                                      </p:cBhvr>
                                      <p:to>
                                        <p:strVal val="(#ppt_y+0.4)"/>
                                      </p:to>
                                    </p:set>
                                    <p:anim from="(#ppt_y+0.4)" to="(#ppt_y)" calcmode="lin" valueType="num">
                                      <p:cBhvr>
                                        <p:cTn id="13" dur="1230" accel="100000" fill="hold">
                                          <p:stCondLst>
                                            <p:cond delay="768"/>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checkerboard(across)">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908795" y="647859"/>
            <a:ext cx="8229600" cy="5112568"/>
          </a:xfrm>
          <a:prstGeom prst="rect">
            <a:avLst/>
          </a:prstGeom>
        </p:spPr>
        <p:txBody>
          <a:bodyPr/>
          <a:lstStyle/>
          <a:p>
            <a:pPr algn="ctr">
              <a:spcBef>
                <a:spcPct val="0"/>
              </a:spcBef>
              <a:defRPr/>
            </a:pPr>
            <a:endParaRPr lang="ru-RU" sz="4400" b="1" dirty="0">
              <a:solidFill>
                <a:srgbClr val="C00000"/>
              </a:solidFill>
              <a:effectLst>
                <a:outerShdw blurRad="38100" dist="38100" dir="2700000" algn="tl">
                  <a:srgbClr val="000000">
                    <a:alpha val="43137"/>
                  </a:srgbClr>
                </a:outerShdw>
              </a:effectLst>
              <a:latin typeface="Comic Sans MS" panose="030F0702030302020204" pitchFamily="66" charset="0"/>
              <a:ea typeface="+mj-ea"/>
              <a:cs typeface="+mj-cs"/>
            </a:endParaRPr>
          </a:p>
        </p:txBody>
      </p:sp>
      <p:sp>
        <p:nvSpPr>
          <p:cNvPr id="4" name="Text Box 16"/>
          <p:cNvSpPr txBox="1">
            <a:spLocks noChangeArrowheads="1"/>
          </p:cNvSpPr>
          <p:nvPr/>
        </p:nvSpPr>
        <p:spPr bwMode="auto">
          <a:xfrm>
            <a:off x="2841600" y="553591"/>
            <a:ext cx="6363990" cy="923330"/>
          </a:xfrm>
          <a:prstGeom prst="rect">
            <a:avLst/>
          </a:prstGeom>
          <a:noFill/>
          <a:ln w="9525">
            <a:noFill/>
            <a:miter lim="800000"/>
            <a:headEnd/>
            <a:tailEnd/>
          </a:ln>
        </p:spPr>
        <p:txBody>
          <a:bodyPr wrap="square">
            <a:spAutoFit/>
          </a:bodyPr>
          <a:lstStyle/>
          <a:p>
            <a:pPr algn="ctr">
              <a:spcBef>
                <a:spcPct val="50000"/>
              </a:spcBef>
            </a:pPr>
            <a:r>
              <a:rPr lang="ru-RU" sz="5400" b="1" i="1" dirty="0">
                <a:solidFill>
                  <a:srgbClr val="C00000"/>
                </a:solidFill>
              </a:rPr>
              <a:t>Кукла-марионетка</a:t>
            </a:r>
          </a:p>
        </p:txBody>
      </p:sp>
      <p:pic>
        <p:nvPicPr>
          <p:cNvPr id="6" name="Picture 13" descr=" "/>
          <p:cNvPicPr>
            <a:picLocks noGrp="1" noChangeAspect="1" noChangeArrowheads="1"/>
          </p:cNvPicPr>
          <p:nvPr>
            <p:ph sz="half" idx="4294967295"/>
          </p:nvPr>
        </p:nvPicPr>
        <p:blipFill>
          <a:blip r:embed="rId2" cstate="print"/>
          <a:srcRect/>
          <a:stretch>
            <a:fillRect/>
          </a:stretch>
        </p:blipFill>
        <p:spPr>
          <a:xfrm>
            <a:off x="1007083" y="1571189"/>
            <a:ext cx="3810000" cy="4664844"/>
          </a:xfrm>
          <a:prstGeom prst="rect">
            <a:avLst/>
          </a:prstGeom>
          <a:noFill/>
          <a:ln/>
        </p:spPr>
      </p:pic>
      <p:pic>
        <p:nvPicPr>
          <p:cNvPr id="7" name="Picture 2" descr="http://www.marionetisti.cz/obrazky/honza/miniloutky3.jpg"/>
          <p:cNvPicPr>
            <a:picLocks noChangeAspect="1" noChangeArrowheads="1"/>
          </p:cNvPicPr>
          <p:nvPr/>
        </p:nvPicPr>
        <p:blipFill>
          <a:blip r:embed="rId3" cstate="print"/>
          <a:srcRect l="2036" t="6210" b="1700"/>
          <a:stretch>
            <a:fillRect/>
          </a:stretch>
        </p:blipFill>
        <p:spPr bwMode="auto">
          <a:xfrm>
            <a:off x="5050935" y="1571189"/>
            <a:ext cx="6493758" cy="4576793"/>
          </a:xfrm>
          <a:prstGeom prst="rect">
            <a:avLst/>
          </a:prstGeom>
          <a:noFill/>
        </p:spPr>
      </p:pic>
    </p:spTree>
    <p:extLst>
      <p:ext uri="{BB962C8B-B14F-4D97-AF65-F5344CB8AC3E}">
        <p14:creationId xmlns:p14="http://schemas.microsoft.com/office/powerpoint/2010/main" val="4144083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768" decel="100000"/>
                                        <p:tgtEl>
                                          <p:spTgt spid="2"/>
                                        </p:tgtEl>
                                      </p:cBhvr>
                                    </p:animEffect>
                                    <p:animScale>
                                      <p:cBhvr>
                                        <p:cTn id="8" dur="768" decel="100000"/>
                                        <p:tgtEl>
                                          <p:spTgt spid="2"/>
                                        </p:tgtEl>
                                      </p:cBhvr>
                                      <p:from x="10000" y="10000"/>
                                      <p:to x="200000" y="450000"/>
                                    </p:animScale>
                                    <p:animScale>
                                      <p:cBhvr>
                                        <p:cTn id="9" dur="1230" accel="100000" fill="hold">
                                          <p:stCondLst>
                                            <p:cond delay="768"/>
                                          </p:stCondLst>
                                        </p:cTn>
                                        <p:tgtEl>
                                          <p:spTgt spid="2"/>
                                        </p:tgtEl>
                                      </p:cBhvr>
                                      <p:from x="200000" y="450000"/>
                                      <p:to x="100000" y="100000"/>
                                    </p:animScale>
                                    <p:set>
                                      <p:cBhvr>
                                        <p:cTn id="10" dur="768" fill="hold"/>
                                        <p:tgtEl>
                                          <p:spTgt spid="2"/>
                                        </p:tgtEl>
                                        <p:attrNameLst>
                                          <p:attrName>ppt_x</p:attrName>
                                        </p:attrNameLst>
                                      </p:cBhvr>
                                      <p:to>
                                        <p:strVal val="(0.5)"/>
                                      </p:to>
                                    </p:set>
                                    <p:anim from="(0.5)" to="(#ppt_x)" calcmode="lin" valueType="num">
                                      <p:cBhvr>
                                        <p:cTn id="11" dur="1230" accel="100000" fill="hold">
                                          <p:stCondLst>
                                            <p:cond delay="768"/>
                                          </p:stCondLst>
                                        </p:cTn>
                                        <p:tgtEl>
                                          <p:spTgt spid="2"/>
                                        </p:tgtEl>
                                        <p:attrNameLst>
                                          <p:attrName>ppt_x</p:attrName>
                                        </p:attrNameLst>
                                      </p:cBhvr>
                                    </p:anim>
                                    <p:set>
                                      <p:cBhvr>
                                        <p:cTn id="12" dur="768" fill="hold"/>
                                        <p:tgtEl>
                                          <p:spTgt spid="2"/>
                                        </p:tgtEl>
                                        <p:attrNameLst>
                                          <p:attrName>ppt_y</p:attrName>
                                        </p:attrNameLst>
                                      </p:cBhvr>
                                      <p:to>
                                        <p:strVal val="(#ppt_y+0.4)"/>
                                      </p:to>
                                    </p:set>
                                    <p:anim from="(#ppt_y+0.4)" to="(#ppt_y)" calcmode="lin" valueType="num">
                                      <p:cBhvr>
                                        <p:cTn id="13" dur="1230" accel="100000" fill="hold">
                                          <p:stCondLst>
                                            <p:cond delay="768"/>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checkerboard(across)">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908795" y="647859"/>
            <a:ext cx="8229600" cy="5112568"/>
          </a:xfrm>
          <a:prstGeom prst="rect">
            <a:avLst/>
          </a:prstGeom>
        </p:spPr>
        <p:txBody>
          <a:bodyPr/>
          <a:lstStyle/>
          <a:p>
            <a:pPr algn="ctr">
              <a:spcBef>
                <a:spcPct val="0"/>
              </a:spcBef>
              <a:defRPr/>
            </a:pPr>
            <a:endParaRPr lang="ru-RU" sz="4400" b="1" dirty="0">
              <a:solidFill>
                <a:srgbClr val="C00000"/>
              </a:solidFill>
              <a:effectLst>
                <a:outerShdw blurRad="38100" dist="38100" dir="2700000" algn="tl">
                  <a:srgbClr val="000000">
                    <a:alpha val="43137"/>
                  </a:srgbClr>
                </a:outerShdw>
              </a:effectLst>
              <a:latin typeface="Comic Sans MS" panose="030F0702030302020204" pitchFamily="66" charset="0"/>
              <a:ea typeface="+mj-ea"/>
              <a:cs typeface="+mj-cs"/>
            </a:endParaRPr>
          </a:p>
        </p:txBody>
      </p:sp>
      <p:sp>
        <p:nvSpPr>
          <p:cNvPr id="4" name="Text Box 16"/>
          <p:cNvSpPr txBox="1">
            <a:spLocks noChangeArrowheads="1"/>
          </p:cNvSpPr>
          <p:nvPr/>
        </p:nvSpPr>
        <p:spPr bwMode="auto">
          <a:xfrm>
            <a:off x="2841600" y="553591"/>
            <a:ext cx="6363990" cy="923330"/>
          </a:xfrm>
          <a:prstGeom prst="rect">
            <a:avLst/>
          </a:prstGeom>
          <a:noFill/>
          <a:ln w="9525">
            <a:noFill/>
            <a:miter lim="800000"/>
            <a:headEnd/>
            <a:tailEnd/>
          </a:ln>
        </p:spPr>
        <p:txBody>
          <a:bodyPr wrap="square">
            <a:spAutoFit/>
          </a:bodyPr>
          <a:lstStyle/>
          <a:p>
            <a:pPr algn="ctr">
              <a:spcBef>
                <a:spcPct val="50000"/>
              </a:spcBef>
            </a:pPr>
            <a:r>
              <a:rPr lang="ru-RU" sz="5400" b="1" i="1" dirty="0">
                <a:solidFill>
                  <a:srgbClr val="C00000"/>
                </a:solidFill>
              </a:rPr>
              <a:t>Тростевые куклы</a:t>
            </a:r>
          </a:p>
        </p:txBody>
      </p:sp>
      <p:pic>
        <p:nvPicPr>
          <p:cNvPr id="6" name="Picture 2" descr="C:\АНАСТАСИЯ\Уроки\9 класс\тростевые.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91976" y="1476921"/>
            <a:ext cx="3299248" cy="5005757"/>
          </a:xfrm>
          <a:prstGeom prst="rect">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a:solidFill>
                  <a:srgbClr val="FFFFFF"/>
                </a:solidFill>
              </a14:hiddenFill>
            </a:ext>
          </a:extLst>
        </p:spPr>
      </p:pic>
      <p:pic>
        <p:nvPicPr>
          <p:cNvPr id="7" name="Picture 2" descr="C:\АНАСТАСИЯ\Уроки\9 класс\тротсевые.jp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54804" y="1479845"/>
            <a:ext cx="6661667" cy="5002833"/>
          </a:xfrm>
          <a:prstGeom prst="rect">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3021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768" decel="100000"/>
                                        <p:tgtEl>
                                          <p:spTgt spid="2"/>
                                        </p:tgtEl>
                                      </p:cBhvr>
                                    </p:animEffect>
                                    <p:animScale>
                                      <p:cBhvr>
                                        <p:cTn id="8" dur="768" decel="100000"/>
                                        <p:tgtEl>
                                          <p:spTgt spid="2"/>
                                        </p:tgtEl>
                                      </p:cBhvr>
                                      <p:from x="10000" y="10000"/>
                                      <p:to x="200000" y="450000"/>
                                    </p:animScale>
                                    <p:animScale>
                                      <p:cBhvr>
                                        <p:cTn id="9" dur="1230" accel="100000" fill="hold">
                                          <p:stCondLst>
                                            <p:cond delay="768"/>
                                          </p:stCondLst>
                                        </p:cTn>
                                        <p:tgtEl>
                                          <p:spTgt spid="2"/>
                                        </p:tgtEl>
                                      </p:cBhvr>
                                      <p:from x="200000" y="450000"/>
                                      <p:to x="100000" y="100000"/>
                                    </p:animScale>
                                    <p:set>
                                      <p:cBhvr>
                                        <p:cTn id="10" dur="768" fill="hold"/>
                                        <p:tgtEl>
                                          <p:spTgt spid="2"/>
                                        </p:tgtEl>
                                        <p:attrNameLst>
                                          <p:attrName>ppt_x</p:attrName>
                                        </p:attrNameLst>
                                      </p:cBhvr>
                                      <p:to>
                                        <p:strVal val="(0.5)"/>
                                      </p:to>
                                    </p:set>
                                    <p:anim from="(0.5)" to="(#ppt_x)" calcmode="lin" valueType="num">
                                      <p:cBhvr>
                                        <p:cTn id="11" dur="1230" accel="100000" fill="hold">
                                          <p:stCondLst>
                                            <p:cond delay="768"/>
                                          </p:stCondLst>
                                        </p:cTn>
                                        <p:tgtEl>
                                          <p:spTgt spid="2"/>
                                        </p:tgtEl>
                                        <p:attrNameLst>
                                          <p:attrName>ppt_x</p:attrName>
                                        </p:attrNameLst>
                                      </p:cBhvr>
                                    </p:anim>
                                    <p:set>
                                      <p:cBhvr>
                                        <p:cTn id="12" dur="768" fill="hold"/>
                                        <p:tgtEl>
                                          <p:spTgt spid="2"/>
                                        </p:tgtEl>
                                        <p:attrNameLst>
                                          <p:attrName>ppt_y</p:attrName>
                                        </p:attrNameLst>
                                      </p:cBhvr>
                                      <p:to>
                                        <p:strVal val="(#ppt_y+0.4)"/>
                                      </p:to>
                                    </p:set>
                                    <p:anim from="(#ppt_y+0.4)" to="(#ppt_y)" calcmode="lin" valueType="num">
                                      <p:cBhvr>
                                        <p:cTn id="13" dur="1230" accel="100000" fill="hold">
                                          <p:stCondLst>
                                            <p:cond delay="768"/>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checkerboard(across)">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85740" y="339272"/>
            <a:ext cx="10363200" cy="1074687"/>
          </a:xfrm>
        </p:spPr>
        <p:txBody>
          <a:bodyPr/>
          <a:lstStyle/>
          <a:p>
            <a:r>
              <a:rPr lang="ru-RU" dirty="0"/>
              <a:t>                    </a:t>
            </a:r>
            <a:r>
              <a:rPr lang="ru-RU" b="1" i="1" dirty="0">
                <a:solidFill>
                  <a:srgbClr val="C00000"/>
                </a:solidFill>
                <a:latin typeface="Arial" panose="020B0604020202020204" pitchFamily="34" charset="0"/>
                <a:cs typeface="Arial" panose="020B0604020202020204" pitchFamily="34" charset="0"/>
              </a:rPr>
              <a:t>Планшетная кукла</a:t>
            </a:r>
          </a:p>
        </p:txBody>
      </p:sp>
      <p:pic>
        <p:nvPicPr>
          <p:cNvPr id="7" name="Объект 6"/>
          <p:cNvPicPr>
            <a:picLocks noGrp="1" noChangeAspect="1"/>
          </p:cNvPicPr>
          <p:nvPr>
            <p:ph sz="half" idx="13"/>
          </p:nvPr>
        </p:nvPicPr>
        <p:blipFill>
          <a:blip r:embed="rId2" cstate="print">
            <a:extLst>
              <a:ext uri="{28A0092B-C50C-407E-A947-70E740481C1C}">
                <a14:useLocalDpi xmlns:a14="http://schemas.microsoft.com/office/drawing/2010/main" val="0"/>
              </a:ext>
            </a:extLst>
          </a:blip>
          <a:stretch>
            <a:fillRect/>
          </a:stretch>
        </p:blipFill>
        <p:spPr>
          <a:xfrm>
            <a:off x="2121032" y="1413960"/>
            <a:ext cx="3840334" cy="5120445"/>
          </a:xfr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1443" y="1413959"/>
            <a:ext cx="3840334" cy="5120445"/>
          </a:xfrm>
          <a:prstGeom prst="rect">
            <a:avLst/>
          </a:prstGeom>
        </p:spPr>
      </p:pic>
    </p:spTree>
    <p:extLst>
      <p:ext uri="{BB962C8B-B14F-4D97-AF65-F5344CB8AC3E}">
        <p14:creationId xmlns:p14="http://schemas.microsoft.com/office/powerpoint/2010/main" val="612114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70384" y="461820"/>
            <a:ext cx="10363200" cy="1074687"/>
          </a:xfrm>
        </p:spPr>
        <p:txBody>
          <a:bodyPr/>
          <a:lstStyle/>
          <a:p>
            <a:r>
              <a:rPr lang="ru-RU" dirty="0"/>
              <a:t>                    </a:t>
            </a:r>
            <a:r>
              <a:rPr lang="ru-RU" b="1" i="1" dirty="0">
                <a:solidFill>
                  <a:srgbClr val="C00000"/>
                </a:solidFill>
                <a:latin typeface="Arial" panose="020B0604020202020204" pitchFamily="34" charset="0"/>
                <a:cs typeface="Arial" panose="020B0604020202020204" pitchFamily="34" charset="0"/>
              </a:rPr>
              <a:t>Кукла театра теней</a:t>
            </a:r>
          </a:p>
        </p:txBody>
      </p:sp>
      <p:sp>
        <p:nvSpPr>
          <p:cNvPr id="3" name="Подзаголовок 2"/>
          <p:cNvSpPr>
            <a:spLocks noGrp="1"/>
          </p:cNvSpPr>
          <p:nvPr>
            <p:ph type="subTitle" idx="1"/>
          </p:nvPr>
        </p:nvSpPr>
        <p:spPr/>
        <p:txBody>
          <a:bodyPr/>
          <a:lstStyle/>
          <a:p>
            <a:endParaRPr lang="ru-RU" dirty="0"/>
          </a:p>
        </p:txBody>
      </p:sp>
      <p:sp>
        <p:nvSpPr>
          <p:cNvPr id="4" name="Объект 3"/>
          <p:cNvSpPr>
            <a:spLocks noGrp="1"/>
          </p:cNvSpPr>
          <p:nvPr>
            <p:ph sz="half" idx="13"/>
          </p:nvPr>
        </p:nvSpPr>
        <p:spPr>
          <a:xfrm>
            <a:off x="1365653" y="1309791"/>
            <a:ext cx="9889099" cy="2337123"/>
          </a:xfrm>
        </p:spPr>
        <p:txBody>
          <a:bodyPr/>
          <a:lstStyle/>
          <a:p>
            <a:pPr marL="0" indent="0" algn="ctr">
              <a:buNone/>
            </a:pPr>
            <a:r>
              <a:rPr lang="ru-RU" sz="2000" b="1" i="1" dirty="0">
                <a:solidFill>
                  <a:srgbClr val="C00000"/>
                </a:solidFill>
              </a:rPr>
              <a:t>плоское изображение человека или животного,  отбрасывающее тень на экран, который является сценой театра теней.</a:t>
            </a:r>
          </a:p>
          <a:p>
            <a:endParaRPr lang="ru-RU" dirty="0"/>
          </a:p>
        </p:txBody>
      </p:sp>
      <p:pic>
        <p:nvPicPr>
          <p:cNvPr id="9" name="Picture 2" descr="http://trassae95.com/images/news/img139263083638641392631067.jpg"/>
          <p:cNvPicPr>
            <a:picLocks noChangeAspect="1" noChangeArrowheads="1"/>
          </p:cNvPicPr>
          <p:nvPr/>
        </p:nvPicPr>
        <p:blipFill>
          <a:blip r:embed="rId2" cstate="print"/>
          <a:srcRect r="3144"/>
          <a:stretch>
            <a:fillRect/>
          </a:stretch>
        </p:blipFill>
        <p:spPr bwMode="auto">
          <a:xfrm>
            <a:off x="179108" y="2074449"/>
            <a:ext cx="6411563" cy="4137305"/>
          </a:xfrm>
          <a:prstGeom prst="rect">
            <a:avLst/>
          </a:prstGeom>
          <a:noFill/>
        </p:spPr>
      </p:pic>
      <p:pic>
        <p:nvPicPr>
          <p:cNvPr id="10" name="Picture 2" descr="http://irkutsk.bonodono.ru/upload/iblock/ca1/1.jpg"/>
          <p:cNvPicPr>
            <a:picLocks noChangeAspect="1" noChangeArrowheads="1"/>
          </p:cNvPicPr>
          <p:nvPr/>
        </p:nvPicPr>
        <p:blipFill>
          <a:blip r:embed="rId3" cstate="print"/>
          <a:srcRect t="2257"/>
          <a:stretch>
            <a:fillRect/>
          </a:stretch>
        </p:blipFill>
        <p:spPr bwMode="auto">
          <a:xfrm>
            <a:off x="6768678" y="2329881"/>
            <a:ext cx="5008544" cy="3496792"/>
          </a:xfrm>
          <a:prstGeom prst="rect">
            <a:avLst/>
          </a:prstGeom>
          <a:noFill/>
        </p:spPr>
      </p:pic>
    </p:spTree>
    <p:extLst>
      <p:ext uri="{BB962C8B-B14F-4D97-AF65-F5344CB8AC3E}">
        <p14:creationId xmlns:p14="http://schemas.microsoft.com/office/powerpoint/2010/main" val="22540723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65988"/>
            <a:ext cx="12192000" cy="6923988"/>
          </a:xfrm>
        </p:spPr>
      </p:pic>
      <p:sp>
        <p:nvSpPr>
          <p:cNvPr id="2" name="Заголовок 1"/>
          <p:cNvSpPr>
            <a:spLocks noGrp="1"/>
          </p:cNvSpPr>
          <p:nvPr>
            <p:ph type="title"/>
          </p:nvPr>
        </p:nvSpPr>
        <p:spPr>
          <a:xfrm>
            <a:off x="838200" y="2542716"/>
            <a:ext cx="10515600" cy="1325563"/>
          </a:xfrm>
        </p:spPr>
        <p:txBody>
          <a:bodyPr>
            <a:noAutofit/>
          </a:bodyPr>
          <a:lstStyle/>
          <a:p>
            <a:pPr algn="ctr"/>
            <a:r>
              <a:rPr lang="ru-RU" sz="6500" b="1" dirty="0">
                <a:solidFill>
                  <a:srgbClr val="FFFF00"/>
                </a:solidFill>
                <a:latin typeface="Comic Sans MS" panose="030F0702030302020204" pitchFamily="66" charset="0"/>
              </a:rPr>
              <a:t>Правила поведения </a:t>
            </a:r>
            <a:br>
              <a:rPr lang="ru-RU" sz="6500" b="1" dirty="0">
                <a:solidFill>
                  <a:srgbClr val="FFFF00"/>
                </a:solidFill>
                <a:latin typeface="Comic Sans MS" panose="030F0702030302020204" pitchFamily="66" charset="0"/>
              </a:rPr>
            </a:br>
            <a:r>
              <a:rPr lang="ru-RU" sz="6500" b="1" dirty="0">
                <a:solidFill>
                  <a:srgbClr val="FFFF00"/>
                </a:solidFill>
                <a:latin typeface="Comic Sans MS" panose="030F0702030302020204" pitchFamily="66" charset="0"/>
              </a:rPr>
              <a:t>в театре</a:t>
            </a:r>
          </a:p>
        </p:txBody>
      </p:sp>
    </p:spTree>
    <p:extLst>
      <p:ext uri="{BB962C8B-B14F-4D97-AF65-F5344CB8AC3E}">
        <p14:creationId xmlns:p14="http://schemas.microsoft.com/office/powerpoint/2010/main" val="27275652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3122" y="0"/>
            <a:ext cx="12192000" cy="6878799"/>
          </a:xfrm>
        </p:spPr>
      </p:pic>
      <p:sp>
        <p:nvSpPr>
          <p:cNvPr id="2" name="Заголовок 1"/>
          <p:cNvSpPr>
            <a:spLocks noGrp="1"/>
          </p:cNvSpPr>
          <p:nvPr>
            <p:ph type="title"/>
          </p:nvPr>
        </p:nvSpPr>
        <p:spPr>
          <a:xfrm>
            <a:off x="-1480008" y="2507530"/>
            <a:ext cx="13672008" cy="597179"/>
          </a:xfrm>
        </p:spPr>
        <p:txBody>
          <a:bodyPr>
            <a:noAutofit/>
          </a:bodyPr>
          <a:lstStyle/>
          <a:p>
            <a:pPr algn="ctr"/>
            <a:r>
              <a:rPr lang="ru-RU" sz="3700" b="1" u="sng" dirty="0">
                <a:solidFill>
                  <a:srgbClr val="C00000"/>
                </a:solidFill>
                <a:latin typeface="Comic Sans MS" panose="030F0702030302020204" pitchFamily="66" charset="0"/>
              </a:rPr>
              <a:t>Русская народная сказка </a:t>
            </a:r>
            <a:r>
              <a:rPr lang="ru-RU" sz="3700" b="1" dirty="0">
                <a:solidFill>
                  <a:srgbClr val="C00000"/>
                </a:solidFill>
                <a:latin typeface="Comic Sans MS" panose="030F0702030302020204" pitchFamily="66" charset="0"/>
              </a:rPr>
              <a:t>– </a:t>
            </a:r>
            <a:br>
              <a:rPr lang="ru-RU" sz="3700" b="1" dirty="0">
                <a:solidFill>
                  <a:srgbClr val="C00000"/>
                </a:solidFill>
                <a:latin typeface="Comic Sans MS" panose="030F0702030302020204" pitchFamily="66" charset="0"/>
              </a:rPr>
            </a:br>
            <a:r>
              <a:rPr lang="ru-RU" sz="3700" b="1" dirty="0">
                <a:solidFill>
                  <a:srgbClr val="C00000"/>
                </a:solidFill>
                <a:latin typeface="Comic Sans MS" panose="030F0702030302020204" pitchFamily="66" charset="0"/>
              </a:rPr>
              <a:t>это устное  творчество народа, </a:t>
            </a:r>
            <a:br>
              <a:rPr lang="ru-RU" sz="3700" b="1" dirty="0">
                <a:solidFill>
                  <a:srgbClr val="C00000"/>
                </a:solidFill>
                <a:latin typeface="Comic Sans MS" panose="030F0702030302020204" pitchFamily="66" charset="0"/>
              </a:rPr>
            </a:br>
            <a:r>
              <a:rPr lang="ru-RU" sz="3700" b="1" dirty="0">
                <a:solidFill>
                  <a:srgbClr val="C00000"/>
                </a:solidFill>
                <a:latin typeface="Comic Sans MS" panose="030F0702030302020204" pitchFamily="66" charset="0"/>
              </a:rPr>
              <a:t>не записывающего свои </a:t>
            </a:r>
            <a:br>
              <a:rPr lang="ru-RU" sz="3700" b="1" dirty="0">
                <a:solidFill>
                  <a:srgbClr val="C00000"/>
                </a:solidFill>
                <a:latin typeface="Comic Sans MS" panose="030F0702030302020204" pitchFamily="66" charset="0"/>
              </a:rPr>
            </a:br>
            <a:r>
              <a:rPr lang="ru-RU" sz="3700" b="1" dirty="0" err="1">
                <a:solidFill>
                  <a:srgbClr val="C00000"/>
                </a:solidFill>
                <a:latin typeface="Comic Sans MS" panose="030F0702030302020204" pitchFamily="66" charset="0"/>
              </a:rPr>
              <a:t>сочинения,а</a:t>
            </a:r>
            <a:r>
              <a:rPr lang="ru-RU" sz="3700" b="1" dirty="0">
                <a:solidFill>
                  <a:srgbClr val="C00000"/>
                </a:solidFill>
                <a:latin typeface="Comic Sans MS" panose="030F0702030302020204" pitchFamily="66" charset="0"/>
              </a:rPr>
              <a:t> передаваемого</a:t>
            </a:r>
            <a:br>
              <a:rPr lang="ru-RU" sz="3700" b="1" dirty="0">
                <a:solidFill>
                  <a:srgbClr val="C00000"/>
                </a:solidFill>
                <a:latin typeface="Comic Sans MS" panose="030F0702030302020204" pitchFamily="66" charset="0"/>
              </a:rPr>
            </a:br>
            <a:r>
              <a:rPr lang="ru-RU" sz="3700" b="1" dirty="0">
                <a:solidFill>
                  <a:srgbClr val="C00000"/>
                </a:solidFill>
                <a:latin typeface="Comic Sans MS" panose="030F0702030302020204" pitchFamily="66" charset="0"/>
              </a:rPr>
              <a:t> из уст в уста, из поколения</a:t>
            </a:r>
            <a:br>
              <a:rPr lang="ru-RU" sz="3700" b="1" dirty="0">
                <a:solidFill>
                  <a:srgbClr val="C00000"/>
                </a:solidFill>
                <a:latin typeface="Comic Sans MS" panose="030F0702030302020204" pitchFamily="66" charset="0"/>
              </a:rPr>
            </a:br>
            <a:r>
              <a:rPr lang="ru-RU" sz="3700" b="1" dirty="0">
                <a:solidFill>
                  <a:srgbClr val="C00000"/>
                </a:solidFill>
                <a:latin typeface="Comic Sans MS" panose="030F0702030302020204" pitchFamily="66" charset="0"/>
              </a:rPr>
              <a:t>в поколение.</a:t>
            </a:r>
          </a:p>
        </p:txBody>
      </p:sp>
    </p:spTree>
    <p:extLst>
      <p:ext uri="{BB962C8B-B14F-4D97-AF65-F5344CB8AC3E}">
        <p14:creationId xmlns:p14="http://schemas.microsoft.com/office/powerpoint/2010/main" val="10005422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30266"/>
            <a:ext cx="12192000" cy="7204599"/>
          </a:xfrm>
        </p:spPr>
      </p:pic>
      <p:sp>
        <p:nvSpPr>
          <p:cNvPr id="2" name="Заголовок 1"/>
          <p:cNvSpPr>
            <a:spLocks noGrp="1"/>
          </p:cNvSpPr>
          <p:nvPr>
            <p:ph type="title"/>
          </p:nvPr>
        </p:nvSpPr>
        <p:spPr>
          <a:xfrm>
            <a:off x="3271101" y="6183984"/>
            <a:ext cx="11168405" cy="690349"/>
          </a:xfrm>
        </p:spPr>
        <p:txBody>
          <a:bodyPr>
            <a:normAutofit fontScale="90000"/>
          </a:bodyPr>
          <a:lstStyle/>
          <a:p>
            <a:r>
              <a:rPr lang="ru-RU" b="1" dirty="0">
                <a:solidFill>
                  <a:schemeClr val="accent6">
                    <a:lumMod val="20000"/>
                    <a:lumOff val="80000"/>
                  </a:schemeClr>
                </a:solidFill>
                <a:latin typeface="Comic Sans MS" panose="030F0702030302020204" pitchFamily="66" charset="0"/>
              </a:rPr>
              <a:t>«Лисица и журавль»</a:t>
            </a: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2563" y="1634128"/>
            <a:ext cx="6099143" cy="4427308"/>
          </a:xfrm>
          <a:prstGeom prst="rect">
            <a:avLst/>
          </a:prstGeom>
        </p:spPr>
      </p:pic>
    </p:spTree>
    <p:extLst>
      <p:ext uri="{BB962C8B-B14F-4D97-AF65-F5344CB8AC3E}">
        <p14:creationId xmlns:p14="http://schemas.microsoft.com/office/powerpoint/2010/main" val="34329806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0266"/>
            <a:ext cx="12192000" cy="7204599"/>
          </a:xfrm>
          <a:prstGeom prst="rect">
            <a:avLst/>
          </a:prstGeom>
        </p:spPr>
      </p:pic>
      <p:sp>
        <p:nvSpPr>
          <p:cNvPr id="2" name="Заголовок 1"/>
          <p:cNvSpPr>
            <a:spLocks noGrp="1"/>
          </p:cNvSpPr>
          <p:nvPr>
            <p:ph type="title"/>
          </p:nvPr>
        </p:nvSpPr>
        <p:spPr>
          <a:xfrm>
            <a:off x="3770722" y="5897455"/>
            <a:ext cx="9261050" cy="1325563"/>
          </a:xfrm>
        </p:spPr>
        <p:txBody>
          <a:bodyPr/>
          <a:lstStyle/>
          <a:p>
            <a:r>
              <a:rPr lang="ru-RU" b="1" dirty="0">
                <a:solidFill>
                  <a:schemeClr val="bg1"/>
                </a:solidFill>
                <a:latin typeface="Comic Sans MS" panose="030F0702030302020204" pitchFamily="66" charset="0"/>
              </a:rPr>
              <a:t>«Три медведя»</a:t>
            </a:r>
          </a:p>
        </p:txBody>
      </p:sp>
      <p:pic>
        <p:nvPicPr>
          <p:cNvPr id="9" name="Объект 8"/>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833516" y="1690688"/>
            <a:ext cx="6334441" cy="4486275"/>
          </a:xfrm>
        </p:spPr>
      </p:pic>
    </p:spTree>
    <p:extLst>
      <p:ext uri="{BB962C8B-B14F-4D97-AF65-F5344CB8AC3E}">
        <p14:creationId xmlns:p14="http://schemas.microsoft.com/office/powerpoint/2010/main" val="1414700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0266"/>
            <a:ext cx="12192000" cy="7204599"/>
          </a:xfrm>
          <a:prstGeom prst="rect">
            <a:avLst/>
          </a:prstGeom>
        </p:spPr>
      </p:pic>
      <p:sp>
        <p:nvSpPr>
          <p:cNvPr id="2" name="Заголовок 1"/>
          <p:cNvSpPr>
            <a:spLocks noGrp="1"/>
          </p:cNvSpPr>
          <p:nvPr>
            <p:ph type="title"/>
          </p:nvPr>
        </p:nvSpPr>
        <p:spPr>
          <a:xfrm>
            <a:off x="1837441" y="5985415"/>
            <a:ext cx="10515600" cy="1325563"/>
          </a:xfrm>
        </p:spPr>
        <p:txBody>
          <a:bodyPr>
            <a:normAutofit/>
          </a:bodyPr>
          <a:lstStyle/>
          <a:p>
            <a:r>
              <a:rPr lang="ru-RU" sz="4000" b="1" dirty="0">
                <a:solidFill>
                  <a:schemeClr val="bg1"/>
                </a:solidFill>
                <a:latin typeface="Comic Sans MS" panose="030F0702030302020204" pitchFamily="66" charset="0"/>
              </a:rPr>
              <a:t>«Петушок и бобовое зёрнышко»</a:t>
            </a:r>
          </a:p>
        </p:txBody>
      </p:sp>
      <p:pic>
        <p:nvPicPr>
          <p:cNvPr id="5" name="Объект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790334" y="1684755"/>
            <a:ext cx="6483434" cy="4492208"/>
          </a:xfrm>
        </p:spPr>
      </p:pic>
    </p:spTree>
    <p:extLst>
      <p:ext uri="{BB962C8B-B14F-4D97-AF65-F5344CB8AC3E}">
        <p14:creationId xmlns:p14="http://schemas.microsoft.com/office/powerpoint/2010/main" val="2544599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33149"/>
            <a:ext cx="12192000" cy="7204599"/>
          </a:xfrm>
          <a:prstGeom prst="rect">
            <a:avLst/>
          </a:prstGeom>
        </p:spPr>
      </p:pic>
      <p:sp>
        <p:nvSpPr>
          <p:cNvPr id="2" name="Заголовок 1"/>
          <p:cNvSpPr>
            <a:spLocks noGrp="1"/>
          </p:cNvSpPr>
          <p:nvPr>
            <p:ph type="title"/>
          </p:nvPr>
        </p:nvSpPr>
        <p:spPr>
          <a:xfrm>
            <a:off x="3652457" y="6068447"/>
            <a:ext cx="10307425" cy="1112362"/>
          </a:xfrm>
        </p:spPr>
        <p:txBody>
          <a:bodyPr>
            <a:normAutofit/>
          </a:bodyPr>
          <a:lstStyle/>
          <a:p>
            <a:r>
              <a:rPr lang="ru-RU" sz="4000" b="1" dirty="0">
                <a:solidFill>
                  <a:schemeClr val="bg1"/>
                </a:solidFill>
                <a:latin typeface="Comic Sans MS" panose="030F0702030302020204" pitchFamily="66" charset="0"/>
              </a:rPr>
              <a:t>«Маша и медведь»</a:t>
            </a:r>
          </a:p>
        </p:txBody>
      </p:sp>
      <p:pic>
        <p:nvPicPr>
          <p:cNvPr id="9" name="Объект 8"/>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685003" y="1855645"/>
            <a:ext cx="7056584" cy="4303486"/>
          </a:xfrm>
        </p:spPr>
      </p:pic>
    </p:spTree>
    <p:extLst>
      <p:ext uri="{BB962C8B-B14F-4D97-AF65-F5344CB8AC3E}">
        <p14:creationId xmlns:p14="http://schemas.microsoft.com/office/powerpoint/2010/main" val="30447354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2168"/>
            <a:ext cx="12192000" cy="6870168"/>
          </a:xfrm>
          <a:prstGeom prst="rect">
            <a:avLst/>
          </a:prstGeom>
        </p:spPr>
      </p:pic>
      <p:sp>
        <p:nvSpPr>
          <p:cNvPr id="2" name="Заголовок 1"/>
          <p:cNvSpPr>
            <a:spLocks noGrp="1"/>
          </p:cNvSpPr>
          <p:nvPr>
            <p:ph type="title"/>
          </p:nvPr>
        </p:nvSpPr>
        <p:spPr>
          <a:xfrm>
            <a:off x="3959258" y="5867089"/>
            <a:ext cx="8450344" cy="1325563"/>
          </a:xfrm>
        </p:spPr>
        <p:txBody>
          <a:bodyPr/>
          <a:lstStyle/>
          <a:p>
            <a:r>
              <a:rPr lang="ru-RU" b="1" dirty="0">
                <a:solidFill>
                  <a:schemeClr val="bg1"/>
                </a:solidFill>
                <a:latin typeface="Comic Sans MS" panose="030F0702030302020204" pitchFamily="66" charset="0"/>
              </a:rPr>
              <a:t>«Гуси-лебеди»</a:t>
            </a: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42820" y="1821728"/>
            <a:ext cx="5822622" cy="4366967"/>
          </a:xfrm>
          <a:prstGeom prst="rect">
            <a:avLst/>
          </a:prstGeom>
        </p:spPr>
      </p:pic>
    </p:spTree>
    <p:extLst>
      <p:ext uri="{BB962C8B-B14F-4D97-AF65-F5344CB8AC3E}">
        <p14:creationId xmlns:p14="http://schemas.microsoft.com/office/powerpoint/2010/main" val="42520630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p:cNvSpPr>
            <a:spLocks noGrp="1"/>
          </p:cNvSpPr>
          <p:nvPr>
            <p:ph type="title"/>
          </p:nvPr>
        </p:nvSpPr>
        <p:spPr>
          <a:xfrm>
            <a:off x="678730" y="2278112"/>
            <a:ext cx="10556841" cy="1325563"/>
          </a:xfrm>
        </p:spPr>
        <p:txBody>
          <a:bodyPr>
            <a:noAutofit/>
          </a:bodyPr>
          <a:lstStyle/>
          <a:p>
            <a:pPr algn="ctr"/>
            <a:r>
              <a:rPr lang="ru-RU" sz="7000" b="1" dirty="0">
                <a:solidFill>
                  <a:srgbClr val="FFFF00"/>
                </a:solidFill>
                <a:latin typeface="Comic Sans MS" panose="030F0702030302020204" pitchFamily="66" charset="0"/>
              </a:rPr>
              <a:t>Сказка оживает</a:t>
            </a:r>
            <a:br>
              <a:rPr lang="ru-RU" sz="7000" b="1" dirty="0">
                <a:solidFill>
                  <a:srgbClr val="FFFF00"/>
                </a:solidFill>
                <a:latin typeface="Comic Sans MS" panose="030F0702030302020204" pitchFamily="66" charset="0"/>
              </a:rPr>
            </a:br>
            <a:r>
              <a:rPr lang="ru-RU" sz="7000" b="1" dirty="0">
                <a:solidFill>
                  <a:srgbClr val="FFFF00"/>
                </a:solidFill>
                <a:latin typeface="Comic Sans MS" panose="030F0702030302020204" pitchFamily="66" charset="0"/>
              </a:rPr>
              <a:t> в кукольном театре</a:t>
            </a:r>
          </a:p>
        </p:txBody>
      </p:sp>
      <p:sp>
        <p:nvSpPr>
          <p:cNvPr id="3" name="Объект 2"/>
          <p:cNvSpPr>
            <a:spLocks noGrp="1"/>
          </p:cNvSpPr>
          <p:nvPr>
            <p:ph idx="1"/>
          </p:nvPr>
        </p:nvSpPr>
        <p:spPr/>
        <p:txBody>
          <a:bodyPr/>
          <a:lstStyle/>
          <a:p>
            <a:endParaRPr lang="ru-RU" dirty="0"/>
          </a:p>
          <a:p>
            <a:endParaRPr lang="ru-RU" dirty="0"/>
          </a:p>
          <a:p>
            <a:endParaRPr lang="ru-RU" dirty="0"/>
          </a:p>
        </p:txBody>
      </p:sp>
    </p:spTree>
    <p:extLst>
      <p:ext uri="{BB962C8B-B14F-4D97-AF65-F5344CB8AC3E}">
        <p14:creationId xmlns:p14="http://schemas.microsoft.com/office/powerpoint/2010/main" val="40078717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904831"/>
          </a:xfrm>
        </p:spPr>
      </p:pic>
      <p:sp>
        <p:nvSpPr>
          <p:cNvPr id="2" name="Заголовок 1"/>
          <p:cNvSpPr>
            <a:spLocks noGrp="1"/>
          </p:cNvSpPr>
          <p:nvPr>
            <p:ph type="title"/>
          </p:nvPr>
        </p:nvSpPr>
        <p:spPr>
          <a:xfrm>
            <a:off x="923042" y="638502"/>
            <a:ext cx="10515600" cy="1325563"/>
          </a:xfrm>
        </p:spPr>
        <p:txBody>
          <a:bodyPr>
            <a:normAutofit fontScale="90000"/>
          </a:bodyPr>
          <a:lstStyle/>
          <a:p>
            <a:pPr algn="ctr"/>
            <a:r>
              <a:rPr lang="ru-RU" dirty="0">
                <a:solidFill>
                  <a:srgbClr val="FFFF00"/>
                </a:solidFill>
                <a:latin typeface="Comic Sans MS" panose="030F0702030302020204" pitchFamily="66" charset="0"/>
              </a:rPr>
              <a:t/>
            </a:r>
            <a:br>
              <a:rPr lang="ru-RU" dirty="0">
                <a:solidFill>
                  <a:srgbClr val="FFFF00"/>
                </a:solidFill>
                <a:latin typeface="Comic Sans MS" panose="030F0702030302020204" pitchFamily="66" charset="0"/>
              </a:rPr>
            </a:br>
            <a:r>
              <a:rPr lang="ru-RU" dirty="0">
                <a:solidFill>
                  <a:srgbClr val="FFFF00"/>
                </a:solidFill>
                <a:latin typeface="Comic Sans MS" panose="030F0702030302020204" pitchFamily="66" charset="0"/>
              </a:rPr>
              <a:t/>
            </a:r>
            <a:br>
              <a:rPr lang="ru-RU" dirty="0">
                <a:solidFill>
                  <a:srgbClr val="FFFF00"/>
                </a:solidFill>
                <a:latin typeface="Comic Sans MS" panose="030F0702030302020204" pitchFamily="66" charset="0"/>
              </a:rPr>
            </a:br>
            <a:r>
              <a:rPr lang="ru-RU" sz="4900" u="sng" dirty="0">
                <a:solidFill>
                  <a:srgbClr val="FFFF00"/>
                </a:solidFill>
                <a:latin typeface="Comic Sans MS" panose="030F0702030302020204" pitchFamily="66" charset="0"/>
              </a:rPr>
              <a:t>Театр кукол </a:t>
            </a:r>
            <a:r>
              <a:rPr lang="ru-RU" sz="4900" dirty="0">
                <a:solidFill>
                  <a:srgbClr val="FFFF00"/>
                </a:solidFill>
                <a:latin typeface="Comic Sans MS" panose="030F0702030302020204" pitchFamily="66" charset="0"/>
              </a:rPr>
              <a:t>– это вид театрального  зрелища, в котором действуют </a:t>
            </a:r>
            <a:r>
              <a:rPr lang="ru-RU" sz="4900" u="sng" dirty="0">
                <a:solidFill>
                  <a:srgbClr val="FFFF00"/>
                </a:solidFill>
                <a:latin typeface="Comic Sans MS" panose="030F0702030302020204" pitchFamily="66" charset="0"/>
              </a:rPr>
              <a:t>куклы</a:t>
            </a:r>
            <a:r>
              <a:rPr lang="ru-RU" sz="4900" dirty="0">
                <a:solidFill>
                  <a:srgbClr val="FFFF00"/>
                </a:solidFill>
                <a:latin typeface="Comic Sans MS" panose="030F0702030302020204" pitchFamily="66" charset="0"/>
              </a:rPr>
              <a:t>, управляемые актёрами  - </a:t>
            </a:r>
            <a:r>
              <a:rPr lang="ru-RU" sz="4900" u="sng" dirty="0">
                <a:solidFill>
                  <a:srgbClr val="FFFF00"/>
                </a:solidFill>
                <a:latin typeface="Comic Sans MS" panose="030F0702030302020204" pitchFamily="66" charset="0"/>
              </a:rPr>
              <a:t>кукловодами</a:t>
            </a:r>
            <a:r>
              <a:rPr lang="ru-RU" sz="4900" dirty="0">
                <a:solidFill>
                  <a:srgbClr val="FFFF00"/>
                </a:solidFill>
                <a:latin typeface="Comic Sans MS" panose="030F0702030302020204" pitchFamily="66" charset="0"/>
              </a:rPr>
              <a:t>, обычно скрытыми от зрителей ширмой.</a:t>
            </a:r>
          </a:p>
        </p:txBody>
      </p:sp>
    </p:spTree>
    <p:extLst>
      <p:ext uri="{BB962C8B-B14F-4D97-AF65-F5344CB8AC3E}">
        <p14:creationId xmlns:p14="http://schemas.microsoft.com/office/powerpoint/2010/main" val="1552623918"/>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TotalTime>
  <Words>149</Words>
  <Application>Microsoft Office PowerPoint</Application>
  <PresentationFormat>Широкоэкранный</PresentationFormat>
  <Paragraphs>26</Paragraphs>
  <Slides>17</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17</vt:i4>
      </vt:variant>
    </vt:vector>
  </HeadingPairs>
  <TitlesOfParts>
    <vt:vector size="23" baseType="lpstr">
      <vt:lpstr>Arial</vt:lpstr>
      <vt:lpstr>Calibri</vt:lpstr>
      <vt:lpstr>Calibri Light</vt:lpstr>
      <vt:lpstr>Comic Sans MS</vt:lpstr>
      <vt:lpstr>Times New Roman</vt:lpstr>
      <vt:lpstr>Тема Office</vt:lpstr>
      <vt:lpstr>Путешествие в кукольный театр.  Сказка «Гуси-лебеди»</vt:lpstr>
      <vt:lpstr>Русская народная сказка –  это устное  творчество народа,  не записывающего свои  сочинения,а передаваемого  из уст в уста, из поколения в поколение.</vt:lpstr>
      <vt:lpstr>«Лисица и журавль»</vt:lpstr>
      <vt:lpstr>«Три медведя»</vt:lpstr>
      <vt:lpstr>«Петушок и бобовое зёрнышко»</vt:lpstr>
      <vt:lpstr>«Маша и медведь»</vt:lpstr>
      <vt:lpstr>«Гуси-лебеди»</vt:lpstr>
      <vt:lpstr>Сказка оживает  в кукольном театре</vt:lpstr>
      <vt:lpstr>  Театр кукол – это вид театрального  зрелища, в котором действуют куклы, управляемые актёрами  - кукловодами, обычно скрытыми от зрителей ширмой.</vt:lpstr>
      <vt:lpstr>Презентация PowerPoint</vt:lpstr>
      <vt:lpstr>Презентация PowerPoint</vt:lpstr>
      <vt:lpstr>Презентация PowerPoint</vt:lpstr>
      <vt:lpstr>Презентация PowerPoint</vt:lpstr>
      <vt:lpstr>Презентация PowerPoint</vt:lpstr>
      <vt:lpstr>                    Планшетная кукла</vt:lpstr>
      <vt:lpstr>                    Кукла театра теней</vt:lpstr>
      <vt:lpstr>Правила поведения  в театре</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Путешествие в кукольный театр.  Сказка «Гуси-лебеди»</dc:title>
  <dc:creator>Marina</dc:creator>
  <cp:lastModifiedBy>User</cp:lastModifiedBy>
  <cp:revision>26</cp:revision>
  <dcterms:created xsi:type="dcterms:W3CDTF">2019-11-12T11:02:36Z</dcterms:created>
  <dcterms:modified xsi:type="dcterms:W3CDTF">2019-11-19T06:33:33Z</dcterms:modified>
</cp:coreProperties>
</file>