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66" r:id="rId2"/>
    <p:sldId id="271" r:id="rId3"/>
    <p:sldId id="272" r:id="rId4"/>
    <p:sldId id="273" r:id="rId5"/>
    <p:sldId id="274" r:id="rId6"/>
    <p:sldId id="275" r:id="rId7"/>
    <p:sldId id="279" r:id="rId8"/>
    <p:sldId id="276" r:id="rId9"/>
    <p:sldId id="278" r:id="rId10"/>
    <p:sldId id="280" r:id="rId11"/>
    <p:sldId id="281" r:id="rId12"/>
    <p:sldId id="282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226" autoAdjust="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A1C97-4DFF-4CF5-BB57-7DA7D55235D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B3627-EF50-4C69-8175-212437E2F3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3627-EF50-4C69-8175-212437E2F38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3352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Родительское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собрание</a:t>
            </a:r>
            <a:b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4 класс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Всероссийские проверочные работы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2018 – 2019 </a:t>
            </a:r>
            <a:r>
              <a:rPr lang="ru-RU" sz="3200" dirty="0" err="1" smtClean="0">
                <a:solidFill>
                  <a:schemeClr val="tx1"/>
                </a:solidFill>
              </a:rPr>
              <a:t>уч</a:t>
            </a:r>
            <a:r>
              <a:rPr lang="ru-RU" sz="3200" dirty="0" smtClean="0">
                <a:solidFill>
                  <a:schemeClr val="tx1"/>
                </a:solidFill>
              </a:rPr>
              <a:t>. </a:t>
            </a:r>
            <a:r>
              <a:rPr lang="ru-RU" sz="3200" dirty="0" smtClean="0">
                <a:solidFill>
                  <a:schemeClr val="tx1"/>
                </a:solidFill>
              </a:rPr>
              <a:t>год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1600" i="1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05400" y="4724400"/>
            <a:ext cx="3810000" cy="1828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i="1" dirty="0" smtClean="0">
                <a:solidFill>
                  <a:schemeClr val="tx1"/>
                </a:solidFill>
              </a:rPr>
              <a:t>составила:  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</a:rPr>
              <a:t>Аккуратная А.А. </a:t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учитель начальных классов</a:t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МБОУ СШ№ 1</a:t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г. Архангельска</a:t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первая квалификационная категория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		</a:t>
            </a:r>
          </a:p>
          <a:p>
            <a:pPr algn="ctr">
              <a:buNone/>
            </a:pPr>
            <a:r>
              <a:rPr lang="ru-RU" sz="3800" b="1" dirty="0" smtClean="0"/>
              <a:t>РУССКИЙ </a:t>
            </a:r>
            <a:r>
              <a:rPr lang="ru-RU" sz="3800" b="1" dirty="0" smtClean="0"/>
              <a:t>ЯЗЫК. 4 класс</a:t>
            </a:r>
            <a:endParaRPr lang="ru-RU" sz="3800" b="1" dirty="0" smtClean="0"/>
          </a:p>
          <a:p>
            <a:pPr algn="just">
              <a:buNone/>
            </a:pPr>
            <a:r>
              <a:rPr lang="ru-RU" sz="3800" dirty="0" smtClean="0"/>
              <a:t>Вариант проверочной работы по русскому языку состоит из </a:t>
            </a:r>
            <a:r>
              <a:rPr lang="ru-RU" sz="3800" dirty="0" smtClean="0">
                <a:solidFill>
                  <a:srgbClr val="C00000"/>
                </a:solidFill>
              </a:rPr>
              <a:t>двух частей</a:t>
            </a:r>
            <a:r>
              <a:rPr lang="ru-RU" sz="3800" dirty="0" smtClean="0"/>
              <a:t>, которые выполняются в разные дни и различаются по содержанию и количеству заданий.</a:t>
            </a:r>
          </a:p>
          <a:p>
            <a:pPr algn="just">
              <a:buFont typeface="Arial" pitchFamily="34" charset="0"/>
              <a:buChar char="•"/>
            </a:pPr>
            <a:r>
              <a:rPr lang="ru-RU" sz="3800" dirty="0" smtClean="0">
                <a:solidFill>
                  <a:srgbClr val="C00000"/>
                </a:solidFill>
              </a:rPr>
              <a:t> Часть 1</a:t>
            </a:r>
            <a:r>
              <a:rPr lang="ru-RU" sz="3800" dirty="0" smtClean="0"/>
              <a:t> </a:t>
            </a:r>
            <a:r>
              <a:rPr lang="ru-RU" sz="3800" dirty="0" smtClean="0"/>
              <a:t>содержит: </a:t>
            </a:r>
            <a:r>
              <a:rPr lang="ru-RU" sz="3800" dirty="0" smtClean="0"/>
              <a:t>диктант и задания по написанному тексту.</a:t>
            </a:r>
          </a:p>
          <a:p>
            <a:pPr algn="just"/>
            <a:r>
              <a:rPr lang="ru-RU" sz="3800" dirty="0" smtClean="0"/>
              <a:t> </a:t>
            </a:r>
            <a:r>
              <a:rPr lang="ru-RU" sz="3800" dirty="0" smtClean="0">
                <a:solidFill>
                  <a:srgbClr val="C00000"/>
                </a:solidFill>
              </a:rPr>
              <a:t>Часть 2</a:t>
            </a:r>
            <a:r>
              <a:rPr lang="ru-RU" sz="3800" dirty="0" smtClean="0"/>
              <a:t> содержит 13-15 заданий.</a:t>
            </a:r>
          </a:p>
          <a:p>
            <a:pPr algn="ctr">
              <a:buNone/>
            </a:pPr>
            <a:endParaRPr lang="ru-RU" sz="5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		</a:t>
            </a:r>
          </a:p>
          <a:p>
            <a:pPr algn="ctr">
              <a:buNone/>
            </a:pPr>
            <a:r>
              <a:rPr lang="ru-RU" sz="4000" b="1" dirty="0" smtClean="0"/>
              <a:t>МАТЕМАТИКА. 4 класс</a:t>
            </a:r>
            <a:endParaRPr lang="ru-RU" sz="4000" b="1" dirty="0" smtClean="0"/>
          </a:p>
          <a:p>
            <a:pPr algn="just">
              <a:buNone/>
            </a:pPr>
            <a:r>
              <a:rPr lang="ru-RU" sz="4000" dirty="0" smtClean="0"/>
              <a:t>Проверочная работа по математике содержит 12-15 заданий. </a:t>
            </a:r>
          </a:p>
          <a:p>
            <a:pPr algn="just">
              <a:buNone/>
            </a:pPr>
            <a:r>
              <a:rPr lang="ru-RU" sz="4000" dirty="0" smtClean="0"/>
              <a:t>В заданиях 1, 2, 4, 5, 6–8, 11 необходимо записать только </a:t>
            </a:r>
            <a:r>
              <a:rPr lang="ru-RU" sz="4000" dirty="0" smtClean="0">
                <a:solidFill>
                  <a:srgbClr val="C00000"/>
                </a:solidFill>
              </a:rPr>
              <a:t>ответ.</a:t>
            </a:r>
            <a:r>
              <a:rPr lang="ru-RU" sz="4000" dirty="0" smtClean="0"/>
              <a:t> В задании 5 нужно </a:t>
            </a:r>
            <a:r>
              <a:rPr lang="ru-RU" sz="4000" dirty="0" smtClean="0">
                <a:solidFill>
                  <a:srgbClr val="C00000"/>
                </a:solidFill>
              </a:rPr>
              <a:t>изобразить</a:t>
            </a:r>
            <a:r>
              <a:rPr lang="ru-RU" sz="4000" dirty="0" smtClean="0"/>
              <a:t> на рисунке </a:t>
            </a:r>
            <a:r>
              <a:rPr lang="ru-RU" sz="4000" dirty="0" smtClean="0">
                <a:solidFill>
                  <a:srgbClr val="C00000"/>
                </a:solidFill>
              </a:rPr>
              <a:t>прямую линию</a:t>
            </a:r>
            <a:r>
              <a:rPr lang="ru-RU" sz="4000" dirty="0" smtClean="0"/>
              <a:t>, а в задании 10 – </a:t>
            </a:r>
            <a:r>
              <a:rPr lang="ru-RU" sz="4000" dirty="0" smtClean="0">
                <a:solidFill>
                  <a:srgbClr val="C00000"/>
                </a:solidFill>
              </a:rPr>
              <a:t>букву</a:t>
            </a:r>
            <a:r>
              <a:rPr lang="ru-RU" sz="4000" dirty="0" smtClean="0"/>
              <a:t>. В заданиях 3, 9, </a:t>
            </a:r>
            <a:r>
              <a:rPr lang="ru-RU" sz="4000" dirty="0" smtClean="0"/>
              <a:t>12/15 </a:t>
            </a:r>
            <a:r>
              <a:rPr lang="ru-RU" sz="4000" dirty="0" smtClean="0"/>
              <a:t>требуется записать решение и ответ.</a:t>
            </a:r>
          </a:p>
          <a:p>
            <a:pPr algn="ctr">
              <a:buNone/>
            </a:pPr>
            <a:endParaRPr lang="ru-RU" sz="5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029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	</a:t>
            </a:r>
          </a:p>
          <a:p>
            <a:pPr algn="ctr">
              <a:buNone/>
            </a:pPr>
            <a:r>
              <a:rPr lang="ru-RU" sz="3600" b="1" dirty="0" smtClean="0"/>
              <a:t>ОКРУЖАЮЩИЙ </a:t>
            </a:r>
            <a:r>
              <a:rPr lang="ru-RU" sz="3600" b="1" dirty="0" smtClean="0"/>
              <a:t>МИР. 4 класс</a:t>
            </a:r>
          </a:p>
          <a:p>
            <a:pPr algn="ctr">
              <a:buNone/>
            </a:pPr>
            <a:r>
              <a:rPr lang="ru-RU" sz="3600" b="1" dirty="0" smtClean="0"/>
              <a:t> </a:t>
            </a:r>
          </a:p>
          <a:p>
            <a:pPr algn="ctr">
              <a:buNone/>
            </a:pPr>
            <a:r>
              <a:rPr lang="ru-RU" sz="3600" dirty="0" smtClean="0"/>
              <a:t>Вариант </a:t>
            </a:r>
            <a:r>
              <a:rPr lang="ru-RU" sz="3600" dirty="0" smtClean="0"/>
              <a:t>проверочной работы по окружающему миру состоит </a:t>
            </a:r>
            <a:r>
              <a:rPr lang="ru-RU" sz="3600" dirty="0" smtClean="0"/>
              <a:t>из</a:t>
            </a:r>
          </a:p>
          <a:p>
            <a:pPr algn="ctr">
              <a:buNone/>
            </a:pPr>
            <a:r>
              <a:rPr lang="ru-RU" sz="3600" dirty="0" smtClean="0"/>
              <a:t> </a:t>
            </a:r>
            <a:r>
              <a:rPr lang="ru-RU" sz="3600" dirty="0" smtClean="0">
                <a:solidFill>
                  <a:srgbClr val="C00000"/>
                </a:solidFill>
              </a:rPr>
              <a:t>10 заданий</a:t>
            </a:r>
            <a:r>
              <a:rPr lang="ru-RU" sz="3600" dirty="0" smtClean="0"/>
              <a:t> с открытыми вопросами. Задания предполагают умения работать с </a:t>
            </a:r>
            <a:r>
              <a:rPr lang="ru-RU" sz="3600" dirty="0" smtClean="0">
                <a:solidFill>
                  <a:srgbClr val="C00000"/>
                </a:solidFill>
              </a:rPr>
              <a:t>картами, таблицами, календарем, иллюстрациями.</a:t>
            </a:r>
          </a:p>
          <a:p>
            <a:pPr algn="ctr">
              <a:buNone/>
            </a:pPr>
            <a:endParaRPr lang="ru-RU" sz="48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0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Всероссийская проверочная работа (ВПР) проводится в целях мониторинга качества подготовки обучающихся </a:t>
            </a:r>
            <a:br>
              <a:rPr lang="ru-RU" sz="4400" i="1" dirty="0" smtClean="0"/>
            </a:br>
            <a:r>
              <a:rPr lang="ru-RU" sz="4400" i="1" dirty="0" smtClean="0"/>
              <a:t>2-11 классов.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Федеральная служба по надзору в сфере защиты прав потребителей и благополучия человека(</a:t>
            </a:r>
            <a:r>
              <a:rPr lang="ru-RU" dirty="0" err="1" smtClean="0"/>
              <a:t>Роспотребнадзор</a:t>
            </a:r>
            <a:r>
              <a:rPr lang="ru-RU" dirty="0" smtClean="0"/>
              <a:t>) опубликовала письма в которых дала подробные разъяснения о порядке проведения ВПР. 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 от 16.11.17 г., № 05 – 628, </a:t>
            </a:r>
          </a:p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02.02.17 №05 -41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Ссылка:</a:t>
            </a:r>
          </a:p>
          <a:p>
            <a:pPr algn="ctr">
              <a:buNone/>
            </a:pPr>
            <a:r>
              <a:rPr lang="ru-RU" i="1" dirty="0" smtClean="0"/>
              <a:t>www.29arhangelsk.edusite.ru/p680aa1.html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ВПР — это диагностические работы для оценки индивидуальных достижений обучающихся;</a:t>
            </a:r>
          </a:p>
          <a:p>
            <a:pPr algn="just"/>
            <a:r>
              <a:rPr lang="ru-RU" dirty="0" smtClean="0"/>
              <a:t>ВПР не являются государственной итоговой аттестацией;</a:t>
            </a:r>
          </a:p>
          <a:p>
            <a:pPr algn="just"/>
            <a:r>
              <a:rPr lang="ru-RU" dirty="0" smtClean="0"/>
              <a:t>ВПР проводятся с использованием единых вариантов заданий для всей Российской Федерации, разрабатываемых на федеральном уровне в строгом соответствии с ФГОС;</a:t>
            </a:r>
          </a:p>
          <a:p>
            <a:pPr algn="just"/>
            <a:r>
              <a:rPr lang="ru-RU" dirty="0" smtClean="0"/>
              <a:t>ВПР проводятся образовательной организацией самостоятельно</a:t>
            </a:r>
            <a:r>
              <a:rPr lang="en-US" dirty="0" smtClean="0"/>
              <a:t>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не рекомендуется использовать результаты ВПР для выставления годовых отметок обучающимся;</a:t>
            </a:r>
          </a:p>
          <a:p>
            <a:pPr algn="just"/>
            <a:r>
              <a:rPr lang="ru-RU" dirty="0" smtClean="0"/>
              <a:t>результаты ВПР могут быть полезны родителям для определения образовательной траектории своих детей;</a:t>
            </a:r>
          </a:p>
          <a:p>
            <a:pPr algn="just"/>
            <a:r>
              <a:rPr lang="ru-RU" dirty="0" smtClean="0"/>
              <a:t>результаты ВПР могут быть использованы для оценки уровня подготовки обучающихся по итогам окончания основных этапов обучения…;</a:t>
            </a:r>
          </a:p>
          <a:p>
            <a:pPr algn="just"/>
            <a:r>
              <a:rPr lang="ru-RU" dirty="0" smtClean="0"/>
              <a:t>ВПР позволит осуществлять мониторинг результатов введения ФГОС, а также послужит развитию единого образовательного пространства в Российской Федерации.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		Проведение проверочных работ направлено на обеспечение единства образовательного пространства и поддержки введения ФГОС за счет предоставления ОО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ЕДИНЫХ КРИТЕРИЕВ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</a:t>
            </a:r>
            <a:r>
              <a:rPr lang="ru-RU" sz="3200" dirty="0" smtClean="0"/>
              <a:t>оценивания учебных достижений.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smtClean="0"/>
              <a:t>		Родителям четвероклассников не стоит «</a:t>
            </a:r>
            <a:r>
              <a:rPr lang="ru-RU" sz="3200" i="1" dirty="0" smtClean="0"/>
              <a:t>нагнетать</a:t>
            </a:r>
            <a:r>
              <a:rPr lang="ru-RU" sz="3200" dirty="0" smtClean="0"/>
              <a:t>» психологическую обстановку, необходимо оказывать детям всяческую, особенно </a:t>
            </a:r>
            <a:r>
              <a:rPr lang="ru-RU" sz="3200" dirty="0" smtClean="0">
                <a:solidFill>
                  <a:srgbClr val="C00000"/>
                </a:solidFill>
              </a:rPr>
              <a:t>моральную</a:t>
            </a:r>
            <a:r>
              <a:rPr lang="ru-RU" sz="3200" dirty="0" smtClean="0"/>
              <a:t> поддержку, настраивать их  на </a:t>
            </a:r>
            <a:r>
              <a:rPr lang="ru-RU" sz="3200" dirty="0" smtClean="0">
                <a:solidFill>
                  <a:srgbClr val="C00000"/>
                </a:solidFill>
              </a:rPr>
              <a:t>спокойное и уверенное отношение </a:t>
            </a:r>
            <a:r>
              <a:rPr lang="ru-RU" sz="3200" dirty="0" smtClean="0"/>
              <a:t>к ВПР, разъяснить, что это </a:t>
            </a:r>
            <a:r>
              <a:rPr lang="ru-RU" sz="3200" dirty="0" smtClean="0"/>
              <a:t>лишь очередная </a:t>
            </a:r>
            <a:r>
              <a:rPr lang="ru-RU" sz="3200" dirty="0" smtClean="0"/>
              <a:t>проверочная (контрольная) работа.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		</a:t>
            </a:r>
          </a:p>
          <a:p>
            <a:pPr algn="ctr">
              <a:buNone/>
            </a:pPr>
            <a:r>
              <a:rPr lang="ru-RU" sz="3200" dirty="0" smtClean="0"/>
              <a:t>Официальный сайт ВПР 2018 </a:t>
            </a:r>
          </a:p>
          <a:p>
            <a:pPr algn="ctr">
              <a:buNone/>
            </a:pPr>
            <a:r>
              <a:rPr lang="ru-RU" sz="3200" dirty="0" smtClean="0"/>
              <a:t>(</a:t>
            </a:r>
            <a:r>
              <a:rPr lang="ru-RU" sz="3200" dirty="0" err="1" smtClean="0"/>
              <a:t>СтатГрад</a:t>
            </a:r>
            <a:r>
              <a:rPr lang="ru-RU" sz="3200" dirty="0" smtClean="0"/>
              <a:t>) </a:t>
            </a:r>
          </a:p>
          <a:p>
            <a:pPr algn="ctr">
              <a:buNone/>
            </a:pPr>
            <a:r>
              <a:rPr lang="ru-RU" sz="6000" dirty="0" err="1" smtClean="0">
                <a:solidFill>
                  <a:srgbClr val="C00000"/>
                </a:solidFill>
              </a:rPr>
              <a:t>www.eduvpr.ru</a:t>
            </a:r>
            <a:r>
              <a:rPr lang="ru-RU" sz="6000" dirty="0" smtClean="0"/>
              <a:t> </a:t>
            </a:r>
          </a:p>
          <a:p>
            <a:pPr algn="just"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dirty="0" smtClean="0"/>
              <a:t>осуществляет информационное сопровождение всероссийских проверочных работ под руководством  </a:t>
            </a:r>
            <a:r>
              <a:rPr lang="ru-RU" sz="3200" dirty="0" err="1" smtClean="0"/>
              <a:t>Рособрнадзора</a:t>
            </a:r>
            <a:r>
              <a:rPr lang="ru-RU" sz="3200" dirty="0" smtClean="0"/>
              <a:t>.</a:t>
            </a:r>
          </a:p>
          <a:p>
            <a:pPr algn="just">
              <a:buNone/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00200"/>
            <a:ext cx="8229600" cy="3886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		</a:t>
            </a:r>
          </a:p>
          <a:p>
            <a:pPr algn="ctr">
              <a:buNone/>
            </a:pPr>
            <a:r>
              <a:rPr lang="ru-RU" sz="4000" dirty="0" smtClean="0"/>
              <a:t>Варианты ВПР </a:t>
            </a:r>
          </a:p>
          <a:p>
            <a:pPr algn="ctr">
              <a:buNone/>
            </a:pPr>
            <a:r>
              <a:rPr lang="ru-RU" sz="4000" i="1" dirty="0" smtClean="0"/>
              <a:t>по русскому языку, математике, окружающему миру</a:t>
            </a:r>
            <a:endParaRPr lang="ru-RU" sz="5400" i="1" dirty="0" smtClean="0"/>
          </a:p>
          <a:p>
            <a:pPr algn="ctr">
              <a:buNone/>
            </a:pPr>
            <a:r>
              <a:rPr lang="ru-RU" sz="5400" i="1" dirty="0" smtClean="0">
                <a:solidFill>
                  <a:srgbClr val="C00000"/>
                </a:solidFill>
              </a:rPr>
              <a:t>http://onlyege.ru </a:t>
            </a:r>
          </a:p>
          <a:p>
            <a:pPr algn="ctr">
              <a:buNone/>
            </a:pPr>
            <a:endParaRPr lang="ru-RU" sz="5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406</TotalTime>
  <Words>161</Words>
  <Application>Microsoft Office PowerPoint</Application>
  <PresentationFormat>Экран (4:3)</PresentationFormat>
  <Paragraphs>59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Городская</vt:lpstr>
      <vt:lpstr>   Родительское собрание 4 класс    Всероссийские проверочные работы 2018 – 2019 уч. год </vt:lpstr>
      <vt:lpstr>Всероссийская проверочная работа (ВПР) проводится в целях мониторинга качества подготовки обучающихся  2-11 классов.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User</cp:lastModifiedBy>
  <cp:revision>23</cp:revision>
  <dcterms:created xsi:type="dcterms:W3CDTF">2016-09-12T18:32:27Z</dcterms:created>
  <dcterms:modified xsi:type="dcterms:W3CDTF">2018-11-29T14:33:23Z</dcterms:modified>
</cp:coreProperties>
</file>