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F80F03-0F8D-40AA-A8E2-33FF6FF3A26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8EBAB8-B857-4BBD-B1DE-85373127B010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Влечение к веществу </a:t>
          </a:r>
          <a:r>
            <a:rPr lang="ru-RU" sz="500" dirty="0" smtClean="0"/>
            <a:t>	</a:t>
          </a:r>
          <a:endParaRPr lang="ru-RU" sz="500" dirty="0"/>
        </a:p>
      </dgm:t>
    </dgm:pt>
    <dgm:pt modelId="{BAFEA083-79F3-4DFA-9FAF-C445A61BEA46}" type="parTrans" cxnId="{62A1451E-DAAE-4B90-8D0C-C13C4872E57D}">
      <dgm:prSet/>
      <dgm:spPr/>
      <dgm:t>
        <a:bodyPr/>
        <a:lstStyle/>
        <a:p>
          <a:endParaRPr lang="ru-RU"/>
        </a:p>
      </dgm:t>
    </dgm:pt>
    <dgm:pt modelId="{B7398A84-6B15-4CE4-A2E7-9D6B0847645E}" type="sibTrans" cxnId="{62A1451E-DAAE-4B90-8D0C-C13C4872E57D}">
      <dgm:prSet/>
      <dgm:spPr/>
      <dgm:t>
        <a:bodyPr/>
        <a:lstStyle/>
        <a:p>
          <a:endParaRPr lang="ru-RU"/>
        </a:p>
      </dgm:t>
    </dgm:pt>
    <dgm:pt modelId="{7A24D1F8-1630-4C93-A934-FB10E0D9BE80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Состояние одурманивания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16CAC67-6DEB-4EF7-8C4A-5BE7F74B098C}" type="parTrans" cxnId="{5035AA29-374C-4640-A4F7-CA4322961F75}">
      <dgm:prSet/>
      <dgm:spPr/>
      <dgm:t>
        <a:bodyPr/>
        <a:lstStyle/>
        <a:p>
          <a:endParaRPr lang="ru-RU"/>
        </a:p>
      </dgm:t>
    </dgm:pt>
    <dgm:pt modelId="{B77C2D0B-5F4D-4125-A03F-93FC5CD365F8}" type="sibTrans" cxnId="{5035AA29-374C-4640-A4F7-CA4322961F75}">
      <dgm:prSet/>
      <dgm:spPr/>
      <dgm:t>
        <a:bodyPr/>
        <a:lstStyle/>
        <a:p>
          <a:endParaRPr lang="ru-RU"/>
        </a:p>
      </dgm:t>
    </dgm:pt>
    <dgm:pt modelId="{DBEA7FAB-D170-41B7-A455-401558B081D5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Эйфория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A22DAEE-2E11-439E-A620-C4C2710EFC6C}" type="parTrans" cxnId="{4A59436D-0129-47B9-BF52-5C22B76CFA15}">
      <dgm:prSet/>
      <dgm:spPr/>
      <dgm:t>
        <a:bodyPr/>
        <a:lstStyle/>
        <a:p>
          <a:endParaRPr lang="ru-RU"/>
        </a:p>
      </dgm:t>
    </dgm:pt>
    <dgm:pt modelId="{4AD59D06-149A-42B1-9221-9BB0B3BE0B83}" type="sibTrans" cxnId="{4A59436D-0129-47B9-BF52-5C22B76CFA15}">
      <dgm:prSet/>
      <dgm:spPr/>
      <dgm:t>
        <a:bodyPr/>
        <a:lstStyle/>
        <a:p>
          <a:endParaRPr lang="ru-RU"/>
        </a:p>
      </dgm:t>
    </dgm:pt>
    <dgm:pt modelId="{4637AD60-8F16-4825-9A1E-86E9990EE18F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Абстинентный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синдром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5F8191B6-FD61-4DE5-B5E4-8090FC4D7EED}" type="parTrans" cxnId="{00BDEA28-7C6B-4F6C-9A08-7949DFA822F6}">
      <dgm:prSet/>
      <dgm:spPr/>
      <dgm:t>
        <a:bodyPr/>
        <a:lstStyle/>
        <a:p>
          <a:endParaRPr lang="ru-RU"/>
        </a:p>
      </dgm:t>
    </dgm:pt>
    <dgm:pt modelId="{027E27FB-7F9A-4845-BF92-E3F97E9CC9A2}" type="sibTrans" cxnId="{00BDEA28-7C6B-4F6C-9A08-7949DFA822F6}">
      <dgm:prSet/>
      <dgm:spPr/>
      <dgm:t>
        <a:bodyPr/>
        <a:lstStyle/>
        <a:p>
          <a:endParaRPr lang="ru-RU"/>
        </a:p>
      </dgm:t>
    </dgm:pt>
    <dgm:pt modelId="{610688FE-788B-4074-BDC6-30860B079F12}" type="pres">
      <dgm:prSet presAssocID="{50F80F03-0F8D-40AA-A8E2-33FF6FF3A26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30A830-625D-4BE7-BFAF-F258008D6828}" type="pres">
      <dgm:prSet presAssocID="{DC8EBAB8-B857-4BBD-B1DE-85373127B010}" presName="node" presStyleLbl="node1" presStyleIdx="0" presStyleCnt="4" custScaleX="379064" custScaleY="98116" custLinFactX="-33102" custLinFactNeighborX="-100000" custLinFactNeighborY="16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912588-8A2D-45D6-929D-0E5D4B60EDB4}" type="pres">
      <dgm:prSet presAssocID="{B7398A84-6B15-4CE4-A2E7-9D6B0847645E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BA81BDB-6419-4DF0-9858-D50AB3CB5F71}" type="pres">
      <dgm:prSet presAssocID="{B7398A84-6B15-4CE4-A2E7-9D6B0847645E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577D23CE-6497-4917-A08C-4DADB9BEDD15}" type="pres">
      <dgm:prSet presAssocID="{7A24D1F8-1630-4C93-A934-FB10E0D9BE80}" presName="node" presStyleLbl="node1" presStyleIdx="1" presStyleCnt="4" custScaleX="348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0EC4F-2774-4A34-803A-E0D074217F8E}" type="pres">
      <dgm:prSet presAssocID="{B77C2D0B-5F4D-4125-A03F-93FC5CD365F8}" presName="sibTrans" presStyleLbl="sibTrans2D1" presStyleIdx="1" presStyleCnt="3"/>
      <dgm:spPr/>
      <dgm:t>
        <a:bodyPr/>
        <a:lstStyle/>
        <a:p>
          <a:endParaRPr lang="ru-RU"/>
        </a:p>
      </dgm:t>
    </dgm:pt>
    <dgm:pt modelId="{A1FAD042-803A-4461-83D7-071B3D0E36D2}" type="pres">
      <dgm:prSet presAssocID="{B77C2D0B-5F4D-4125-A03F-93FC5CD365F8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C6E0B14-5F28-48E6-8E3F-63184BF80868}" type="pres">
      <dgm:prSet presAssocID="{DBEA7FAB-D170-41B7-A455-401558B081D5}" presName="node" presStyleLbl="node1" presStyleIdx="2" presStyleCnt="4" custScaleX="306876" custLinFactNeighborX="10856" custLinFactNeighborY="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8EE39-8C16-4CCD-A2B8-5CD613D9B7E7}" type="pres">
      <dgm:prSet presAssocID="{4AD59D06-149A-42B1-9221-9BB0B3BE0B83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B3D940B-8BC3-4A06-9108-BA237CC8352F}" type="pres">
      <dgm:prSet presAssocID="{4AD59D06-149A-42B1-9221-9BB0B3BE0B83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BEFCD38F-51A8-4F90-AD8E-FB28FCA648EF}" type="pres">
      <dgm:prSet presAssocID="{4637AD60-8F16-4825-9A1E-86E9990EE18F}" presName="node" presStyleLbl="node1" presStyleIdx="3" presStyleCnt="4" custScaleX="429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D1FB65-BACE-4F69-9648-6B5762A17E35}" type="presOf" srcId="{4AD59D06-149A-42B1-9221-9BB0B3BE0B83}" destId="{EB3D940B-8BC3-4A06-9108-BA237CC8352F}" srcOrd="1" destOrd="0" presId="urn:microsoft.com/office/officeart/2005/8/layout/process1"/>
    <dgm:cxn modelId="{EB735110-B1C6-4830-AD2C-71DEB2CD6E71}" type="presOf" srcId="{B7398A84-6B15-4CE4-A2E7-9D6B0847645E}" destId="{36912588-8A2D-45D6-929D-0E5D4B60EDB4}" srcOrd="0" destOrd="0" presId="urn:microsoft.com/office/officeart/2005/8/layout/process1"/>
    <dgm:cxn modelId="{4A59436D-0129-47B9-BF52-5C22B76CFA15}" srcId="{50F80F03-0F8D-40AA-A8E2-33FF6FF3A263}" destId="{DBEA7FAB-D170-41B7-A455-401558B081D5}" srcOrd="2" destOrd="0" parTransId="{8A22DAEE-2E11-439E-A620-C4C2710EFC6C}" sibTransId="{4AD59D06-149A-42B1-9221-9BB0B3BE0B83}"/>
    <dgm:cxn modelId="{00BDEA28-7C6B-4F6C-9A08-7949DFA822F6}" srcId="{50F80F03-0F8D-40AA-A8E2-33FF6FF3A263}" destId="{4637AD60-8F16-4825-9A1E-86E9990EE18F}" srcOrd="3" destOrd="0" parTransId="{5F8191B6-FD61-4DE5-B5E4-8090FC4D7EED}" sibTransId="{027E27FB-7F9A-4845-BF92-E3F97E9CC9A2}"/>
    <dgm:cxn modelId="{93249DD4-75F4-4AF1-B33B-E83ABF69A7B8}" type="presOf" srcId="{50F80F03-0F8D-40AA-A8E2-33FF6FF3A263}" destId="{610688FE-788B-4074-BDC6-30860B079F12}" srcOrd="0" destOrd="0" presId="urn:microsoft.com/office/officeart/2005/8/layout/process1"/>
    <dgm:cxn modelId="{62A1451E-DAAE-4B90-8D0C-C13C4872E57D}" srcId="{50F80F03-0F8D-40AA-A8E2-33FF6FF3A263}" destId="{DC8EBAB8-B857-4BBD-B1DE-85373127B010}" srcOrd="0" destOrd="0" parTransId="{BAFEA083-79F3-4DFA-9FAF-C445A61BEA46}" sibTransId="{B7398A84-6B15-4CE4-A2E7-9D6B0847645E}"/>
    <dgm:cxn modelId="{0BDD8020-3161-4EE8-9402-27312B3F0DDA}" type="presOf" srcId="{7A24D1F8-1630-4C93-A934-FB10E0D9BE80}" destId="{577D23CE-6497-4917-A08C-4DADB9BEDD15}" srcOrd="0" destOrd="0" presId="urn:microsoft.com/office/officeart/2005/8/layout/process1"/>
    <dgm:cxn modelId="{1379B9E0-B98B-4BF4-907F-0DF51F5199F2}" type="presOf" srcId="{DC8EBAB8-B857-4BBD-B1DE-85373127B010}" destId="{3830A830-625D-4BE7-BFAF-F258008D6828}" srcOrd="0" destOrd="0" presId="urn:microsoft.com/office/officeart/2005/8/layout/process1"/>
    <dgm:cxn modelId="{89ED57C8-ED14-4EEF-90C9-E5D6DE935E92}" type="presOf" srcId="{B77C2D0B-5F4D-4125-A03F-93FC5CD365F8}" destId="{A1FAD042-803A-4461-83D7-071B3D0E36D2}" srcOrd="1" destOrd="0" presId="urn:microsoft.com/office/officeart/2005/8/layout/process1"/>
    <dgm:cxn modelId="{5035AA29-374C-4640-A4F7-CA4322961F75}" srcId="{50F80F03-0F8D-40AA-A8E2-33FF6FF3A263}" destId="{7A24D1F8-1630-4C93-A934-FB10E0D9BE80}" srcOrd="1" destOrd="0" parTransId="{116CAC67-6DEB-4EF7-8C4A-5BE7F74B098C}" sibTransId="{B77C2D0B-5F4D-4125-A03F-93FC5CD365F8}"/>
    <dgm:cxn modelId="{EB641687-CEF5-48E8-84AE-69D0E6B53596}" type="presOf" srcId="{4637AD60-8F16-4825-9A1E-86E9990EE18F}" destId="{BEFCD38F-51A8-4F90-AD8E-FB28FCA648EF}" srcOrd="0" destOrd="0" presId="urn:microsoft.com/office/officeart/2005/8/layout/process1"/>
    <dgm:cxn modelId="{0D865DE5-66AC-43B0-B88A-A59731B354DF}" type="presOf" srcId="{B77C2D0B-5F4D-4125-A03F-93FC5CD365F8}" destId="{6F20EC4F-2774-4A34-803A-E0D074217F8E}" srcOrd="0" destOrd="0" presId="urn:microsoft.com/office/officeart/2005/8/layout/process1"/>
    <dgm:cxn modelId="{77229422-7C21-4EE2-81FC-98B27B0A0830}" type="presOf" srcId="{DBEA7FAB-D170-41B7-A455-401558B081D5}" destId="{2C6E0B14-5F28-48E6-8E3F-63184BF80868}" srcOrd="0" destOrd="0" presId="urn:microsoft.com/office/officeart/2005/8/layout/process1"/>
    <dgm:cxn modelId="{35B30449-236E-44DB-8E62-182B8A0695CA}" type="presOf" srcId="{4AD59D06-149A-42B1-9221-9BB0B3BE0B83}" destId="{6678EE39-8C16-4CCD-A2B8-5CD613D9B7E7}" srcOrd="0" destOrd="0" presId="urn:microsoft.com/office/officeart/2005/8/layout/process1"/>
    <dgm:cxn modelId="{39110179-8BE1-44A3-B7F6-FF03285FBEED}" type="presOf" srcId="{B7398A84-6B15-4CE4-A2E7-9D6B0847645E}" destId="{8BA81BDB-6419-4DF0-9858-D50AB3CB5F71}" srcOrd="1" destOrd="0" presId="urn:microsoft.com/office/officeart/2005/8/layout/process1"/>
    <dgm:cxn modelId="{AEBC9168-D468-407F-BFB0-17B1C0D52AF9}" type="presParOf" srcId="{610688FE-788B-4074-BDC6-30860B079F12}" destId="{3830A830-625D-4BE7-BFAF-F258008D6828}" srcOrd="0" destOrd="0" presId="urn:microsoft.com/office/officeart/2005/8/layout/process1"/>
    <dgm:cxn modelId="{235F1D26-340A-4CBE-A3A8-B7635516373E}" type="presParOf" srcId="{610688FE-788B-4074-BDC6-30860B079F12}" destId="{36912588-8A2D-45D6-929D-0E5D4B60EDB4}" srcOrd="1" destOrd="0" presId="urn:microsoft.com/office/officeart/2005/8/layout/process1"/>
    <dgm:cxn modelId="{1FECA1D1-E60B-4F6A-AD75-1D10ACEB0E21}" type="presParOf" srcId="{36912588-8A2D-45D6-929D-0E5D4B60EDB4}" destId="{8BA81BDB-6419-4DF0-9858-D50AB3CB5F71}" srcOrd="0" destOrd="0" presId="urn:microsoft.com/office/officeart/2005/8/layout/process1"/>
    <dgm:cxn modelId="{DE4AB51C-D80A-4638-92A4-AB242DFEF381}" type="presParOf" srcId="{610688FE-788B-4074-BDC6-30860B079F12}" destId="{577D23CE-6497-4917-A08C-4DADB9BEDD15}" srcOrd="2" destOrd="0" presId="urn:microsoft.com/office/officeart/2005/8/layout/process1"/>
    <dgm:cxn modelId="{8ECE08D3-4BEE-475B-A9BB-E063E45539EB}" type="presParOf" srcId="{610688FE-788B-4074-BDC6-30860B079F12}" destId="{6F20EC4F-2774-4A34-803A-E0D074217F8E}" srcOrd="3" destOrd="0" presId="urn:microsoft.com/office/officeart/2005/8/layout/process1"/>
    <dgm:cxn modelId="{22AD3900-B8A0-42ED-9D71-C4DF590A5BAA}" type="presParOf" srcId="{6F20EC4F-2774-4A34-803A-E0D074217F8E}" destId="{A1FAD042-803A-4461-83D7-071B3D0E36D2}" srcOrd="0" destOrd="0" presId="urn:microsoft.com/office/officeart/2005/8/layout/process1"/>
    <dgm:cxn modelId="{0E54FC08-7E2B-4A06-9A06-7512A22ACC3E}" type="presParOf" srcId="{610688FE-788B-4074-BDC6-30860B079F12}" destId="{2C6E0B14-5F28-48E6-8E3F-63184BF80868}" srcOrd="4" destOrd="0" presId="urn:microsoft.com/office/officeart/2005/8/layout/process1"/>
    <dgm:cxn modelId="{9037827A-6908-4A97-9AD1-104DD4C379DE}" type="presParOf" srcId="{610688FE-788B-4074-BDC6-30860B079F12}" destId="{6678EE39-8C16-4CCD-A2B8-5CD613D9B7E7}" srcOrd="5" destOrd="0" presId="urn:microsoft.com/office/officeart/2005/8/layout/process1"/>
    <dgm:cxn modelId="{81C5C67B-51C7-43D9-A6BF-BEC123CF8DE6}" type="presParOf" srcId="{6678EE39-8C16-4CCD-A2B8-5CD613D9B7E7}" destId="{EB3D940B-8BC3-4A06-9108-BA237CC8352F}" srcOrd="0" destOrd="0" presId="urn:microsoft.com/office/officeart/2005/8/layout/process1"/>
    <dgm:cxn modelId="{7DFF69FA-9B87-4428-8436-CB5A60B7DD04}" type="presParOf" srcId="{610688FE-788B-4074-BDC6-30860B079F12}" destId="{BEFCD38F-51A8-4F90-AD8E-FB28FCA648EF}" srcOrd="6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865DBD-221F-481A-B612-E93990ED677A}" type="datetimeFigureOut">
              <a:rPr lang="ru-RU" smtClean="0"/>
              <a:pPr/>
              <a:t>24.07.2019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2C5E8D-C50F-4FE1-9BA9-30F6DEECA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071546"/>
            <a:ext cx="7114978" cy="2857520"/>
          </a:xfrm>
        </p:spPr>
        <p:txBody>
          <a:bodyPr>
            <a:normAutofit/>
          </a:bodyPr>
          <a:lstStyle/>
          <a:p>
            <a:pPr algn="ctr"/>
            <a:r>
              <a:rPr lang="ru-RU" b="1" cap="none" dirty="0" smtClean="0"/>
              <a:t>ПРАВОВЫЕ И ПСИХОЛОГИЧЕСКИЕ АСПЕКТЫ УПОТРЕБЛЕНИЯ НАРКОТИЧЕСКИХ  ВЕЩЕСТВ И ПСИХОТРОПНЫХ СРЕДСТВ</a:t>
            </a:r>
            <a:endParaRPr lang="ru-RU" b="1" cap="none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Чем опасна токсикомания?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357422" y="1142984"/>
            <a:ext cx="414340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785786" y="3714752"/>
            <a:ext cx="7786742" cy="2609848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 algn="ctr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При постоянном употреблении наркотических веществ у человека возникает психологическая зависимость, хроническая интоксикация и сильное торможение развития личности. Если же токсикомана лишить возможности употреблять токсические вещества у него начинает ломка, судороги, отечность, а после и вовсе оцепенение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7256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Мероприятия, направленные на  борьбу с токсикоманией и наркоманией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642910" y="2428868"/>
            <a:ext cx="35719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00562" y="2071678"/>
            <a:ext cx="4186238" cy="4143404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Заключаются, в первую очередь, в активной пропаганде здорового образа жизни посредством всевозможных тренингов и лекций на эту тему, проводимых как в учебных заведениях, где школьники обычно и начинают впервые пробовать наркотики, так и в остальных общественных учреждениях</a:t>
            </a:r>
            <a:endParaRPr lang="ru-RU" sz="2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Ответственность за действия, связанные с незаконным оборотом наркотиков</a:t>
            </a: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571472" y="1714488"/>
            <a:ext cx="3971924" cy="4857784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4500" u="sng" dirty="0" smtClean="0">
                <a:latin typeface="Times New Roman" pitchFamily="18" charset="0"/>
                <a:cs typeface="Times New Roman" pitchFamily="18" charset="0"/>
              </a:rPr>
              <a:t>Согласно ч.1 ст. 2 2 8 УК РФ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незаконные приобретение, хранение, перевозка, изготовление, переработка без цели сбыта наркотических средств, психотропных веществ или их аналогов в крупном размере наказываются штрафом в размере до сорока тысяч рублей или в размере заработной платы или иного дохода осужденного за период до трех месяцев, либо исправительными работами на срок до двух лет, либо лишением свободы на срок до трех лет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900" u="sng" dirty="0" smtClean="0">
                <a:latin typeface="Times New Roman" pitchFamily="18" charset="0"/>
                <a:cs typeface="Times New Roman" pitchFamily="18" charset="0"/>
              </a:rPr>
              <a:t>Ч.2 ст. 228 УК РФ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предусматривает наказание в виде лишения свободы на срок от трех до десяти лет со штрафом в размере до пятисот тысяч рублей или в размере заработной платы или иного дохода осужденного за период до трех лет либо без такового за те же деяния, совершенные в особо крупном размере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0" y="1357298"/>
            <a:ext cx="4038600" cy="4740277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Уголовная ответственность</a:t>
            </a:r>
          </a:p>
          <a:p>
            <a:pPr algn="ctr">
              <a:buNone/>
            </a:pPr>
            <a:endParaRPr lang="ru-RU" sz="60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900" u="sng" dirty="0" smtClean="0">
                <a:latin typeface="Times New Roman" pitchFamily="18" charset="0"/>
                <a:cs typeface="Times New Roman" pitchFamily="18" charset="0"/>
              </a:rPr>
              <a:t>Статья 228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в настоящее время устанавливает ответственность только для потребителей наркотиков, приобретающих наркотические вещества без цели сбыта, то есть для собственного употребления. Дополнительно введена статья 228.1, устанавливающая ответственность для производителей и сбытчиков наркотических средств и психотропных веществ. Внесение этих изменений мотивируется необходимостью усиления борьбы с оборотом наркотиков, отказавшись в то же время от практики широкого применения уголовной репрессии против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наркопотребителей</a:t>
            </a:r>
            <a:endParaRPr lang="ru-RU" sz="49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9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04800" y="1571612"/>
            <a:ext cx="4191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857752" y="1285860"/>
            <a:ext cx="4038600" cy="4578555"/>
          </a:xfrm>
        </p:spPr>
        <p:txBody>
          <a:bodyPr>
            <a:normAutofit/>
          </a:bodyPr>
          <a:lstStyle/>
          <a:p>
            <a:pPr algn="ctr"/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Статья 229 УК РФ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Хищение либо вымогательство наркотических средств или психотропных веществ.</a:t>
            </a:r>
          </a:p>
          <a:p>
            <a:pPr algn="ctr"/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Ст. 230 УК РФ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«Склонение к потреблению наркотических средств или психотропных веществ».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4038600" cy="444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210080" cy="535785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Статья 231 УК РФ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 меры ответственности за незаконное культивирование запрещенных к возделыванию растений, содержащих наркотические вещества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Посев или выращивание запрещенных к возделыванию растений, а также культивирование сортов конопли, мака или других растений, содержащих наркотические вещества, наказываются штрафом в размере до трехсот тысяч рублей или в размере заработной платы или иного дохода осужденного за период до двух лет либо лишением свободы на срок до двух лет (часть 1 ст. 231 УК РФ)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4578555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Статья 233 УК РФ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предусматривающая ответственность за незаконную выдачу либо подделку рецептов или иных документов, дающих право на получение наркотических средств или психотропных веществ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4721431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Статья 232 УК РФ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касается организации либо содержания притонов для потребления наркотических средств или психотропных веществ, наказываются лишением свободы на срок до четырех лет (ч.1 ст. 232 УК РФ), а те же деяния, совершенные организованной группой, лишением свободы на срок от трех до семи лет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Административная ответственность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04800" y="2286000"/>
            <a:ext cx="4191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Кодекс РФ об административных правонарушениях, в который также внесены изменения, устанавливает административную (следовательно, более мягкую) ответственность для потребителей наркотических веществ. Для случаев, когда размер наркотического вещества не превышает десяти средних разовых доз потребления, предусматривается ответственность в соответствии 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РФ, когда этот размер более десяти доз или более пятидесяти доз, предусматривается уголовная ответственность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Социально -образовательные </a:t>
            </a:r>
            <a:r>
              <a:rPr lang="ru-RU" dirty="0" smtClean="0"/>
              <a:t>мероприятия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500034" y="1571612"/>
            <a:ext cx="3971924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Основным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куратором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реализации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государственной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профилактики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противодействия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наркомании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Федеральная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служба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контролю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оборотом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наркотиков</a:t>
            </a:r>
            <a:r>
              <a:rPr lang="en-US" sz="3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(ФСКН).</a:t>
            </a: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643049"/>
            <a:ext cx="3500462" cy="357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04800" y="2391878"/>
            <a:ext cx="4191000" cy="314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714876" y="1071546"/>
            <a:ext cx="4038600" cy="542928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Одним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важнейших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направлений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профилактике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наркомании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антинаркотическая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детьми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подростками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оказавшимися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трудной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жизненной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такой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реализация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Национальной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антинаркотической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Неприкосновенный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запас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Отчизны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",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разработанной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ФСКН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Программа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включает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широкий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спектр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первичной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профилактике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наркомании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среди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подростков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частности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такие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проекты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Юный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спецназовец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", "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Молодежь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против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наркотиков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" и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4038600" cy="428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214423"/>
            <a:ext cx="4038600" cy="3143272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Еще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одно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действенных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направлений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профилактик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наркомании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организация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проведение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мероприятий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направленных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популяризацию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массовых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дворовых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видов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спорта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вовлечение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подростков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систематические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занятия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физической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культурой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спортом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месту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жительства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это такое?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385765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4286280" cy="472440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Наркомания - это вредная привычка, болезненное пристрастие к употреблению разными способами (глотание, вдыхание, внутривенная инъекция) наркотических веществ, для того, что бы впасть в одурманенное состояние.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ВОЗ дает следующее определение: “Наркотики – это такое вещество или смесь веществ, которое коренным образом отличаются от всех веществ, необходимой для нормальной жизнедеятельности человека и прием которых влечет за собой изменение функционирования организма в целом, серьезно осложняет деятельность внутренних органов, центральной и вегетативной нервной системы”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52"/>
            <a:ext cx="4643470" cy="404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85720" y="4286256"/>
            <a:ext cx="8858280" cy="1928826"/>
          </a:xfrm>
        </p:spPr>
        <p:txBody>
          <a:bodyPr>
            <a:no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инициативе Федеральной службы по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контролю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оборотом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наркотиков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российских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регионах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проводится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Сообщи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торгуют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смертью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".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круглосуточном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режиме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телефонов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доверия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 в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органах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власти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получение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фактах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незаконного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оборота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пропаганды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наркотиков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также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обращений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предложений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вопросам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совершенствования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профилактики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наркомании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лечения и реабилитации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наркозависимых</a:t>
            </a:r>
            <a:r>
              <a:rPr lang="en-US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!!!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85720" y="1643050"/>
            <a:ext cx="4191000" cy="339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786314" y="1500174"/>
            <a:ext cx="3900486" cy="4507117"/>
          </a:xfrm>
        </p:spPr>
        <p:txBody>
          <a:bodyPr/>
          <a:lstStyle/>
          <a:p>
            <a:r>
              <a:rPr lang="ru-RU" dirty="0" smtClean="0"/>
              <a:t>Наркотические вещества: опий, морфий, героин. Одурманивание этими веществами и считается собственно наркоманией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4038600" cy="390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714876" y="1357298"/>
            <a:ext cx="4143404" cy="5097467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Психотропные вещества (psyhe-душа,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tropos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направление), лекарственные средства оказывающие преимущественное влияние на психические процессы: применяются при различных нарушениях высшей нервной деятельности (транквилизаторы, седативные вещества, психостимулирующие вещества,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ноотропные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Влияние употребление наркотиков на человека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57158" y="1214422"/>
          <a:ext cx="828680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642918"/>
            <a:ext cx="74295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571472" y="3643314"/>
            <a:ext cx="8143932" cy="2681286"/>
          </a:xfrm>
        </p:spPr>
        <p:txBody>
          <a:bodyPr>
            <a:normAutofit fontScale="77500" lnSpcReduction="20000"/>
          </a:bodyPr>
          <a:lstStyle/>
          <a:p>
            <a:pPr algn="ctr"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Наркотики угнетают механизмы регуляции пищеварения. У наркоманов уменьшаются все вкусовые и обонятельные ощущения. Они уже не могут в полной мере получать удовольствие от пищи. Снижается аппетит. Уменьшается выработка ферментов, желчи, желудочного и кишечного соков. Пища не в полной мере усваивается и переваривается. Наркоман обрекает себя на хроническое голодание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79836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3438" y="1500174"/>
            <a:ext cx="4252914" cy="4525963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Возникает снижение функций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сердечно-сосудистой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системы, уменьшение снабжения клеток необходимыми им веществами, а так же очистка клеток и тканей. Функции всех клеток слабеют, они дряхлеют, как в глубокой старости. Наркоман уже не может развить достаточно больших усилий, справляться с обычным объемом работы. Старческие изменения в юном возрасте никак не могут добавить радости в жизни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714612" y="1071546"/>
            <a:ext cx="3810000" cy="3429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000100" y="4714884"/>
            <a:ext cx="7929618" cy="164307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приеме наркотиков снижаются все виды обмена веществ, температура тела и все функции организма. Наркоманы очень часто заражаются гепатитом и ВИЧ-инфекцией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Токсикомания 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4038600" cy="375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Токсикомания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один из самых злокачественных видов наркомании. Вызывая серьезное рушение организма и сильную зависимость, токсикомания отличается от наркомании только в юридическом аспекте: она вызывается употреблением веществ, не отнесенных Минздравом к группе наркотиков, и на нее не распространяются правовые и уголовные акты, действующие в отношении наркоманов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341</TotalTime>
  <Words>1119</Words>
  <Application>Microsoft Office PowerPoint</Application>
  <PresentationFormat>Экран 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ПРАВОВЫЕ И ПСИХОЛОГИЧЕСКИЕ АСПЕКТЫ УПОТРЕБЛЕНИЯ НАРКОТИЧЕСКИХ  ВЕЩЕСТВ И ПСИХОТРОПНЫХ СРЕДСТВ</vt:lpstr>
      <vt:lpstr>Что это такое?</vt:lpstr>
      <vt:lpstr>Слайд 3</vt:lpstr>
      <vt:lpstr>Слайд 4</vt:lpstr>
      <vt:lpstr>Влияние употребление наркотиков на человека</vt:lpstr>
      <vt:lpstr>Слайд 6</vt:lpstr>
      <vt:lpstr>Слайд 7</vt:lpstr>
      <vt:lpstr>Слайд 8</vt:lpstr>
      <vt:lpstr>Токсикомания </vt:lpstr>
      <vt:lpstr>Чем опасна токсикомания? </vt:lpstr>
      <vt:lpstr>Мероприятия, направленные на  борьбу с токсикоманией и наркоманией</vt:lpstr>
      <vt:lpstr>Ответственность за действия, связанные с незаконным оборотом наркотиков</vt:lpstr>
      <vt:lpstr>Слайд 13</vt:lpstr>
      <vt:lpstr>Слайд 14</vt:lpstr>
      <vt:lpstr>Слайд 15</vt:lpstr>
      <vt:lpstr>Административная ответственность</vt:lpstr>
      <vt:lpstr>Социально -образовательные мероприятия</vt:lpstr>
      <vt:lpstr>Слайд 18</vt:lpstr>
      <vt:lpstr>Слайд 19</vt:lpstr>
      <vt:lpstr>Слайд 20</vt:lpstr>
      <vt:lpstr>Слайд 21</vt:lpstr>
      <vt:lpstr>Спасибо за внимание !!!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ЕрмаковаЛВ</dc:creator>
  <cp:lastModifiedBy>User</cp:lastModifiedBy>
  <cp:revision>41</cp:revision>
  <dcterms:created xsi:type="dcterms:W3CDTF">2014-09-16T06:55:24Z</dcterms:created>
  <dcterms:modified xsi:type="dcterms:W3CDTF">2019-07-24T14:28:32Z</dcterms:modified>
</cp:coreProperties>
</file>